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90CAF-1F6D-4789-93D7-8184B045036D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E880-9ED9-4DCD-8B10-BA8A6729C4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01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04FC887-8E35-411A-BA6F-585DCE251FC8}" type="slidenum">
              <a:rPr lang="zh-TW" altLang="en-US" smtClean="0">
                <a:solidFill>
                  <a:srgbClr val="000000"/>
                </a:solidFill>
              </a:rPr>
              <a:pPr/>
              <a:t>1</a:t>
            </a:fld>
            <a:endParaRPr lang="en-US" altLang="zh-TW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5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18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80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76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44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53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5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8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91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24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88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61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46E2-775F-499C-8DAF-CE00FCA73084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F0F9-ED81-4920-A65C-362C43802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75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20320;&#22312;&#30475;&#25105;&#21966;&#65372;Revenge%20Porn%20&#12304;&#38928;&#21578;&#29255;&#12305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02.&#12300;&#36861;&#22234;&#12301;%20&#24615;&#39479;&#25854;&#38450;&#27835;&#23459;&#23566;&#30701;&#29255;(10'02'')-&#22522;&#38534;&#24066;&#25919;&#24220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698171" y="271360"/>
            <a:ext cx="5736771" cy="69668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812800" indent="-81280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TW" sz="5400" b="1" dirty="0" smtClean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5400" b="1" dirty="0" smtClean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學年友善校園宣導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9" y="1708973"/>
            <a:ext cx="4428179" cy="4312575"/>
          </a:xfrm>
          <a:prstGeom prst="rect">
            <a:avLst/>
          </a:prstGeom>
        </p:spPr>
      </p:pic>
      <p:sp>
        <p:nvSpPr>
          <p:cNvPr id="3" name="矩形 2">
            <a:hlinkClick r:id="rId4" action="ppaction://hlinkfile"/>
          </p:cNvPr>
          <p:cNvSpPr/>
          <p:nvPr/>
        </p:nvSpPr>
        <p:spPr>
          <a:xfrm>
            <a:off x="5004949" y="1830069"/>
            <a:ext cx="3792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「網路旅程 不留傷痕」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一張照片讓「回憶」變成「悔意」</a:t>
            </a: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42584" y="3036296"/>
            <a:ext cx="33419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月所提出之分析，我國數位性別暴力常見樣態包括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惡意散佈」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監視</a:t>
            </a:r>
            <a:r>
              <a:rPr lang="en-US" altLang="zh-TW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跟蹤」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性侮辱或騷擾」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endParaRPr lang="en-US" altLang="zh-TW" sz="2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人肉搜索」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0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43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2" y="283029"/>
            <a:ext cx="4481014" cy="423454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7" y="2687410"/>
            <a:ext cx="4481014" cy="40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" y="611279"/>
            <a:ext cx="7875816" cy="27197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8856" y="3844404"/>
            <a:ext cx="8117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根據衛生福利部在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2017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年的推估統計，全台已有約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32,000 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名未成年人曾遭私密影像外流，其中四成六外流的影像由兒少自拍所產生，近七成的兒少是在被誘騙、要脅的 狀況下自拍照片後傳給加害人；而散播影像者有七成為被害者熟識的人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634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3218" y="1125415"/>
            <a:ext cx="86375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學習單解析及自我保護小叮嚀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旅行最後一天，依依和同房的好朋友晚上玩嗨了，洗完澡後玩起了裸拍。但這樣 真的好玩嗎？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存在手機裡的照片真的安全嗎？哪些狀況可能會讓照片外流？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如果照片外流了，誰可能是犯罪者？誰又是受害者？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如果你收到別人轉傳來同學的私密影像時，怎樣做可以保護同學？</a:t>
            </a:r>
          </a:p>
        </p:txBody>
      </p:sp>
    </p:spTree>
    <p:extLst>
      <p:ext uri="{BB962C8B-B14F-4D97-AF65-F5344CB8AC3E}">
        <p14:creationId xmlns:p14="http://schemas.microsoft.com/office/powerpoint/2010/main" val="1818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7638" y="909638"/>
            <a:ext cx="6324600" cy="19351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  <a:effectLst/>
                <a:latin typeface="+mn-ea"/>
              </a:rPr>
              <a:t>兩性交往是正常的發展，惟需注意「</a:t>
            </a:r>
            <a:r>
              <a:rPr lang="zh-TW" altLang="en-US" sz="2800" dirty="0" smtClean="0">
                <a:solidFill>
                  <a:srgbClr val="FF0000"/>
                </a:solidFill>
                <a:effectLst/>
                <a:latin typeface="+mn-ea"/>
              </a:rPr>
              <a:t>發乎情</a:t>
            </a:r>
            <a:r>
              <a:rPr lang="zh-TW" altLang="en-US" sz="2800" dirty="0" smtClean="0">
                <a:solidFill>
                  <a:srgbClr val="000000"/>
                </a:solidFill>
                <a:effectLst/>
                <a:latin typeface="+mn-ea"/>
              </a:rPr>
              <a:t>，</a:t>
            </a:r>
            <a:r>
              <a:rPr lang="zh-TW" altLang="en-US" sz="2800" dirty="0" smtClean="0">
                <a:solidFill>
                  <a:srgbClr val="FF0000"/>
                </a:solidFill>
                <a:effectLst/>
                <a:latin typeface="+mn-ea"/>
              </a:rPr>
              <a:t>止乎禮</a:t>
            </a:r>
            <a:r>
              <a:rPr lang="zh-TW" altLang="en-US" sz="2800" dirty="0" smtClean="0">
                <a:solidFill>
                  <a:srgbClr val="000000"/>
                </a:solidFill>
                <a:effectLst/>
                <a:latin typeface="+mn-ea"/>
              </a:rPr>
              <a:t>」的原則，</a:t>
            </a:r>
            <a:r>
              <a:rPr lang="zh-TW" altLang="zh-TW" sz="2800" dirty="0" smtClean="0">
                <a:solidFill>
                  <a:srgbClr val="000000"/>
                </a:solidFill>
                <a:effectLst/>
                <a:latin typeface="+mn-ea"/>
              </a:rPr>
              <a:t>並尊重性別多元及個別差異</a:t>
            </a:r>
            <a:r>
              <a:rPr lang="zh-TW" altLang="en-US" sz="2800" dirty="0" smtClean="0">
                <a:solidFill>
                  <a:srgbClr val="000000"/>
                </a:solidFill>
                <a:effectLst/>
                <a:latin typeface="+mn-ea"/>
              </a:rPr>
              <a:t>，在校期間，兩性之間的互動不應過於親密。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0"/>
            <a:ext cx="4419600" cy="762000"/>
          </a:xfrm>
          <a:prstGeom prst="rect">
            <a:avLst/>
          </a:prstGeo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TW" alt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+mn-ea"/>
              </a:rPr>
              <a:t>性別平等教育</a:t>
            </a:r>
            <a:endParaRPr lang="en-US" altLang="zh-TW" sz="5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+mn-ea"/>
            </a:endParaRPr>
          </a:p>
        </p:txBody>
      </p:sp>
      <p:pic>
        <p:nvPicPr>
          <p:cNvPr id="46084" name="圖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304800"/>
            <a:ext cx="2438400" cy="296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矩形 2"/>
          <p:cNvSpPr>
            <a:spLocks noChangeArrowheads="1"/>
          </p:cNvSpPr>
          <p:nvPr/>
        </p:nvSpPr>
        <p:spPr bwMode="auto">
          <a:xfrm>
            <a:off x="7177088" y="304800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>
                <a:solidFill>
                  <a:schemeClr val="bg1"/>
                </a:solidFill>
              </a:rPr>
              <a:t>基隆市政府</a:t>
            </a:r>
          </a:p>
        </p:txBody>
      </p:sp>
      <p:sp>
        <p:nvSpPr>
          <p:cNvPr id="46086" name="矩形 6"/>
          <p:cNvSpPr>
            <a:spLocks noChangeArrowheads="1"/>
          </p:cNvSpPr>
          <p:nvPr/>
        </p:nvSpPr>
        <p:spPr bwMode="auto">
          <a:xfrm>
            <a:off x="6814457" y="1028918"/>
            <a:ext cx="53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>
                <a:solidFill>
                  <a:schemeClr val="bg1"/>
                </a:solidFill>
              </a:rPr>
              <a:t>性騷擾防治</a:t>
            </a:r>
            <a:r>
              <a:rPr lang="zh-TW" altLang="en-US" sz="1600" dirty="0" smtClean="0">
                <a:solidFill>
                  <a:schemeClr val="bg1"/>
                </a:solidFill>
              </a:rPr>
              <a:t>宣導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2844800"/>
            <a:ext cx="8915400" cy="39957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3600" kern="0" dirty="0" smtClean="0">
                <a:solidFill>
                  <a:srgbClr val="FF0000"/>
                </a:solidFill>
                <a:effectLst/>
                <a:latin typeface="+mn-ea"/>
              </a:rPr>
              <a:t>刑法</a:t>
            </a:r>
            <a:r>
              <a:rPr lang="en-US" altLang="zh-TW" sz="3600" kern="0" dirty="0" smtClean="0">
                <a:solidFill>
                  <a:srgbClr val="FF0000"/>
                </a:solidFill>
                <a:effectLst/>
                <a:latin typeface="+mn-ea"/>
              </a:rPr>
              <a:t>227</a:t>
            </a:r>
            <a:r>
              <a:rPr lang="zh-TW" altLang="en-US" sz="3600" kern="0" dirty="0" smtClean="0">
                <a:solidFill>
                  <a:srgbClr val="FF0000"/>
                </a:solidFill>
                <a:effectLst/>
                <a:latin typeface="+mn-ea"/>
              </a:rPr>
              <a:t>條：</a:t>
            </a:r>
            <a:endParaRPr lang="en-US" altLang="zh-TW" sz="3600" kern="0" dirty="0" smtClean="0">
              <a:solidFill>
                <a:srgbClr val="FF0000"/>
              </a:solidFill>
              <a:effectLst/>
              <a:latin typeface="+mn-ea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1800" kern="0" dirty="0" smtClean="0">
                <a:solidFill>
                  <a:srgbClr val="000000"/>
                </a:solidFill>
              </a:rPr>
              <a:t>對於未滿十四歲之男女為性交者，處三年以上十年以下有期徒刑。 </a:t>
            </a:r>
            <a:endParaRPr lang="en-US" altLang="zh-TW" sz="18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1800" kern="0" dirty="0" smtClean="0">
                <a:solidFill>
                  <a:srgbClr val="000000"/>
                </a:solidFill>
              </a:rPr>
              <a:t>對於未滿十四歲之男女為猥褻之行為者，處六月以上五年以下有期徒刑。 </a:t>
            </a:r>
            <a:endParaRPr lang="en-US" altLang="zh-TW" sz="18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1800" kern="0" dirty="0" smtClean="0">
                <a:solidFill>
                  <a:srgbClr val="000000"/>
                </a:solidFill>
              </a:rPr>
              <a:t>對於十四歲以上未滿十六歲之男女為性交者，處七年以下有期徒刑。 </a:t>
            </a:r>
            <a:endParaRPr lang="en-US" altLang="zh-TW" sz="18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1800" kern="0" dirty="0" smtClean="0">
                <a:solidFill>
                  <a:srgbClr val="000000"/>
                </a:solidFill>
              </a:rPr>
              <a:t>對於十四歲以上未滿十六歲之男女為猥褻之行為者，處三年以下有期徒刑 。</a:t>
            </a:r>
            <a:endParaRPr lang="en-US" altLang="zh-TW" sz="18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1800" kern="0" dirty="0" smtClean="0">
                <a:solidFill>
                  <a:srgbClr val="000000"/>
                </a:solidFill>
              </a:rPr>
              <a:t>第一項、第三項之未遂犯罰之。</a:t>
            </a:r>
            <a:endParaRPr lang="en-US" altLang="zh-TW" sz="1800" kern="0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36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※</a:t>
            </a:r>
            <a:r>
              <a:rPr lang="zh-TW" altLang="en-US" sz="36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法定代理人</a:t>
            </a:r>
            <a:r>
              <a:rPr lang="en-US" altLang="zh-TW" sz="36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監護人</a:t>
            </a:r>
            <a:r>
              <a:rPr lang="en-US" altLang="zh-TW" sz="36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36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可提告</a:t>
            </a:r>
            <a:endParaRPr lang="zh-TW" altLang="en-US" sz="2800" kern="0" dirty="0">
              <a:solidFill>
                <a:srgbClr val="0000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3600" kern="0" dirty="0" smtClean="0">
                <a:solidFill>
                  <a:srgbClr val="FF0000"/>
                </a:solidFill>
                <a:effectLst/>
                <a:latin typeface="+mn-ea"/>
              </a:rPr>
              <a:t>刑法</a:t>
            </a:r>
            <a:r>
              <a:rPr lang="en-US" altLang="zh-TW" sz="3600" kern="0" dirty="0" smtClean="0">
                <a:solidFill>
                  <a:srgbClr val="FF0000"/>
                </a:solidFill>
                <a:effectLst/>
                <a:latin typeface="+mn-ea"/>
              </a:rPr>
              <a:t>227-1</a:t>
            </a:r>
            <a:r>
              <a:rPr lang="zh-TW" altLang="en-US" sz="3600" kern="0" dirty="0" smtClean="0">
                <a:solidFill>
                  <a:srgbClr val="FF0000"/>
                </a:solidFill>
                <a:effectLst/>
                <a:latin typeface="+mn-ea"/>
              </a:rPr>
              <a:t>條：</a:t>
            </a:r>
            <a:endParaRPr lang="en-US" altLang="zh-TW" sz="3600" kern="0" dirty="0" smtClean="0">
              <a:solidFill>
                <a:srgbClr val="FF0000"/>
              </a:solidFill>
              <a:effectLst/>
              <a:latin typeface="+mn-ea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sz="1800" kern="0" dirty="0" smtClean="0">
                <a:solidFill>
                  <a:srgbClr val="000000"/>
                </a:solidFill>
              </a:rPr>
              <a:t>十八歲以下之人犯前條之罪者，減輕其刑。</a:t>
            </a:r>
            <a:endParaRPr lang="en-US" altLang="zh-TW" sz="18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4" grpId="0" build="p" autoUpdateAnimBg="0"/>
      <p:bldP spid="8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C:\Users\user\AppData\Local\Temp\Rar$DI06.552\2014友善校園拒絕霸凌1-0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121230"/>
            <a:ext cx="2133600" cy="3017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25400" y="1426030"/>
            <a:ext cx="818673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你</a:t>
            </a:r>
            <a:r>
              <a:rPr lang="en-US" altLang="zh-TW" sz="40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妳</a:t>
            </a:r>
            <a:r>
              <a:rPr lang="en-US" altLang="zh-TW" sz="40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有沒有作過這些事？</a:t>
            </a:r>
          </a:p>
          <a:p>
            <a:pPr lvl="1" eaLnBrk="1" hangingPunct="1">
              <a:defRPr/>
            </a:pPr>
            <a:r>
              <a:rPr lang="en-US" altLang="zh-TW" sz="2800" dirty="0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幫人取別人不喜歡的綽號。</a:t>
            </a:r>
          </a:p>
          <a:p>
            <a:pPr lvl="1" eaLnBrk="1" hangingPunct="1">
              <a:defRPr/>
            </a:pPr>
            <a:r>
              <a:rPr lang="en-US" altLang="zh-TW" sz="2800" dirty="0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嘲笑他人身材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、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外貌或特徵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。</a:t>
            </a:r>
          </a:p>
          <a:p>
            <a:pPr lvl="1" eaLnBrk="1" hangingPunct="1">
              <a:defRPr/>
            </a:pPr>
            <a:r>
              <a:rPr lang="en-US" altLang="zh-TW" sz="2800" dirty="0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在網路上嘲笑或漫罵它人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。</a:t>
            </a:r>
          </a:p>
          <a:p>
            <a:pPr lvl="1" eaLnBrk="1" hangingPunct="1">
              <a:defRPr/>
            </a:pPr>
            <a:r>
              <a:rPr lang="en-US" altLang="zh-TW" sz="2800" dirty="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要其它同學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孤立某個特定同學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。</a:t>
            </a:r>
          </a:p>
          <a:p>
            <a:pPr lvl="1" eaLnBrk="1" hangingPunct="1">
              <a:defRPr/>
            </a:pPr>
            <a:r>
              <a:rPr lang="en-US" altLang="zh-TW" sz="2800" dirty="0">
                <a:solidFill>
                  <a:srgbClr val="000000"/>
                </a:solidFill>
                <a:latin typeface="+mn-ea"/>
                <a:ea typeface="+mn-ea"/>
              </a:rPr>
              <a:t>5.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用身體、性別、性徵取笑同學。</a:t>
            </a:r>
            <a:endParaRPr lang="en-US" altLang="zh-TW" sz="2800" dirty="0">
              <a:solidFill>
                <a:srgbClr val="000000"/>
              </a:solidFill>
              <a:latin typeface="+mn-ea"/>
              <a:ea typeface="+mn-ea"/>
            </a:endParaRPr>
          </a:p>
          <a:p>
            <a:pPr lvl="1" eaLnBrk="1" hangingPunct="1">
              <a:defRPr/>
            </a:pPr>
            <a:r>
              <a:rPr lang="en-US" altLang="zh-TW" sz="2800" dirty="0">
                <a:solidFill>
                  <a:srgbClr val="000000"/>
                </a:solidFill>
                <a:latin typeface="+mn-ea"/>
                <a:ea typeface="+mn-ea"/>
              </a:rPr>
              <a:t>6.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同學在欺負他人時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在旁邊助陣或幫腔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。</a:t>
            </a:r>
          </a:p>
          <a:p>
            <a:pPr lvl="1" eaLnBrk="1" hangingPunct="1">
              <a:defRPr/>
            </a:pPr>
            <a:r>
              <a:rPr lang="en-US" altLang="zh-TW" sz="2800" dirty="0">
                <a:solidFill>
                  <a:srgbClr val="000000"/>
                </a:solidFill>
                <a:latin typeface="+mn-ea"/>
                <a:ea typeface="+mn-ea"/>
              </a:rPr>
              <a:t>7.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明知有同學被排擠、欺負，而沒有報告師長。</a:t>
            </a:r>
          </a:p>
          <a:p>
            <a:pPr lvl="1" eaLnBrk="1" hangingPunct="1">
              <a:defRPr/>
            </a:pPr>
            <a:r>
              <a:rPr lang="en-US" altLang="zh-TW" sz="2800" dirty="0">
                <a:solidFill>
                  <a:srgbClr val="000000"/>
                </a:solidFill>
                <a:latin typeface="+mn-ea"/>
                <a:ea typeface="+mn-ea"/>
              </a:rPr>
              <a:t>8.</a:t>
            </a:r>
            <a:r>
              <a:rPr lang="zh-TW" altLang="en-US" sz="2800" dirty="0">
                <a:solidFill>
                  <a:srgbClr val="000000"/>
                </a:solidFill>
                <a:latin typeface="+mn-ea"/>
                <a:ea typeface="+mn-ea"/>
              </a:rPr>
              <a:t>自己被欺負，卻不敢向師長反映。</a:t>
            </a:r>
            <a:endParaRPr lang="en-US" altLang="zh-TW" sz="3200" dirty="0">
              <a:solidFill>
                <a:srgbClr val="000000"/>
              </a:solidFill>
              <a:latin typeface="+mn-ea"/>
              <a:ea typeface="+mn-ea"/>
            </a:endParaRPr>
          </a:p>
          <a:p>
            <a:pPr lvl="1" eaLnBrk="1" hangingPunct="1">
              <a:defRPr/>
            </a:pPr>
            <a:endParaRPr lang="en-US" altLang="zh-TW" sz="3200" dirty="0">
              <a:solidFill>
                <a:srgbClr val="000000"/>
              </a:solidFill>
              <a:latin typeface="+mn-ea"/>
              <a:ea typeface="+mn-ea"/>
            </a:endParaRPr>
          </a:p>
          <a:p>
            <a:pPr lvl="1" eaLnBrk="1" hangingPunct="1">
              <a:defRPr/>
            </a:pPr>
            <a:endParaRPr lang="zh-TW" altLang="en-US" sz="3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0" y="587830"/>
            <a:ext cx="4419600" cy="762000"/>
          </a:xfrm>
          <a:prstGeom prst="rect">
            <a:avLst/>
          </a:prstGeo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TW" alt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+mn-ea"/>
              </a:rPr>
              <a:t>霸凌防治教育</a:t>
            </a:r>
            <a:endParaRPr lang="en-US" altLang="zh-TW" sz="5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7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381000" y="990600"/>
            <a:ext cx="4267200" cy="38100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34963" y="381000"/>
            <a:ext cx="890428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霸凌有哪些刑責？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4000" dirty="0">
                <a:solidFill>
                  <a:srgbClr val="000000"/>
                </a:solidFill>
                <a:latin typeface="+mn-ea"/>
                <a:ea typeface="+mn-ea"/>
              </a:rPr>
              <a:t>1.</a:t>
            </a:r>
            <a:r>
              <a:rPr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取笑、取不雅綽號：</a:t>
            </a: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公然侮辱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4000" dirty="0">
                <a:solidFill>
                  <a:srgbClr val="000000"/>
                </a:solidFill>
                <a:latin typeface="+mn-ea"/>
                <a:ea typeface="+mn-ea"/>
              </a:rPr>
              <a:t>2.</a:t>
            </a:r>
            <a:r>
              <a:rPr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在網路上罵人或取笑它人：</a:t>
            </a: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公然誹謗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4000" dirty="0">
                <a:solidFill>
                  <a:srgbClr val="000000"/>
                </a:solidFill>
                <a:latin typeface="+mn-ea"/>
                <a:ea typeface="+mn-ea"/>
              </a:rPr>
              <a:t>3.</a:t>
            </a:r>
            <a:r>
              <a:rPr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把人關起來或限制行動：</a:t>
            </a: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防礙自由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4000" dirty="0">
                <a:solidFill>
                  <a:srgbClr val="000000"/>
                </a:solidFill>
                <a:latin typeface="+mn-ea"/>
                <a:ea typeface="+mn-ea"/>
              </a:rPr>
              <a:t>4.</a:t>
            </a:r>
            <a:r>
              <a:rPr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強迫人做特定動作：</a:t>
            </a: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強制罪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4000" dirty="0">
                <a:solidFill>
                  <a:srgbClr val="000000"/>
                </a:solidFill>
                <a:latin typeface="+mn-ea"/>
                <a:ea typeface="+mn-ea"/>
              </a:rPr>
              <a:t>5.</a:t>
            </a:r>
            <a:r>
              <a:rPr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推打致傷：</a:t>
            </a: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傷害罪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TW" sz="4000" dirty="0">
                <a:solidFill>
                  <a:srgbClr val="000000"/>
                </a:solidFill>
                <a:latin typeface="+mn-ea"/>
                <a:ea typeface="+mn-ea"/>
              </a:rPr>
              <a:t>6.</a:t>
            </a:r>
            <a:r>
              <a:rPr lang="zh-TW" altLang="en-US" sz="4000" dirty="0">
                <a:solidFill>
                  <a:srgbClr val="000000"/>
                </a:solidFill>
                <a:latin typeface="+mn-ea"/>
                <a:ea typeface="+mn-ea"/>
              </a:rPr>
              <a:t>搶或偷藏它人財物：</a:t>
            </a:r>
            <a:r>
              <a:rPr lang="zh-TW" altLang="en-US" sz="4000" dirty="0">
                <a:solidFill>
                  <a:srgbClr val="FF0000"/>
                </a:solidFill>
                <a:latin typeface="+mn-ea"/>
                <a:ea typeface="+mn-ea"/>
              </a:rPr>
              <a:t>竊盜或竊佔罪</a:t>
            </a:r>
            <a:endParaRPr lang="zh-TW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5867400"/>
            <a:ext cx="7391400" cy="533400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marL="449263" indent="-449263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zh-TW" sz="28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※</a:t>
            </a:r>
            <a:r>
              <a:rPr lang="zh-TW" altLang="en-US" sz="28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法定代理人</a:t>
            </a:r>
            <a:r>
              <a:rPr lang="en-US" altLang="zh-TW" sz="28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(</a:t>
            </a:r>
            <a:r>
              <a:rPr lang="zh-TW" altLang="en-US" sz="28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監護人</a:t>
            </a:r>
            <a:r>
              <a:rPr lang="en-US" altLang="zh-TW" sz="28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)</a:t>
            </a:r>
            <a:r>
              <a:rPr lang="zh-TW" altLang="en-US" sz="2800" b="1" kern="0" dirty="0">
                <a:solidFill>
                  <a:srgbClr val="250A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可能負有連帶賠賞之責</a:t>
            </a:r>
            <a:endParaRPr lang="zh-TW" altLang="en-US" sz="2000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871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120650"/>
            <a:ext cx="5791200" cy="762000"/>
          </a:xfrm>
          <a:prstGeom prst="rect">
            <a:avLst/>
          </a:prstGeo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TW" altLang="en-US" sz="5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+mn-ea"/>
              </a:rPr>
              <a:t>防制藥物濫用教育</a:t>
            </a:r>
            <a:endParaRPr lang="en-US" altLang="zh-TW" sz="54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+mn-e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6276975"/>
            <a:ext cx="8839200" cy="569913"/>
          </a:xfrm>
          <a:prstGeom prst="rect">
            <a:avLst/>
          </a:prstGeom>
          <a:solidFill>
            <a:schemeClr val="tx1"/>
          </a:solidFill>
          <a:ln>
            <a:miter lim="800000"/>
            <a:headEnd/>
            <a:tailEnd/>
          </a:ln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zh-TW" alt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+mn-ea"/>
              </a:rPr>
              <a:t>吸毒一時，毀壞一生生輔組：</a:t>
            </a:r>
            <a:r>
              <a:rPr lang="en-US" altLang="zh-TW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+mn-ea"/>
              </a:rPr>
              <a:t>3501778#312</a:t>
            </a:r>
            <a:endParaRPr lang="zh-TW" altLang="en-US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+mn-ea"/>
            </a:endParaRPr>
          </a:p>
        </p:txBody>
      </p:sp>
      <p:pic>
        <p:nvPicPr>
          <p:cNvPr id="4915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69950"/>
            <a:ext cx="73914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517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05400"/>
            <a:ext cx="517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0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19941" y="2249699"/>
            <a:ext cx="6074231" cy="257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「友善校園」係以學生為中心、學校為本位，強調尊重、關懷、同理、包容、安全、參與等涵義</a:t>
            </a:r>
            <a:r>
              <a:rPr lang="zh-TW" altLang="en-US" sz="32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，培養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新世紀所需的「社會好國民、世界好公民」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20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669</Words>
  <Application>Microsoft Office PowerPoint</Application>
  <PresentationFormat>如螢幕大小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15</cp:revision>
  <dcterms:created xsi:type="dcterms:W3CDTF">2020-08-18T05:19:04Z</dcterms:created>
  <dcterms:modified xsi:type="dcterms:W3CDTF">2021-02-22T00:41:33Z</dcterms:modified>
</cp:coreProperties>
</file>