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6858000" cy="9906000" type="A4"/>
  <p:notesSz cx="6797675" cy="98742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E3D3"/>
    <a:srgbClr val="FAFBEF"/>
    <a:srgbClr val="000000"/>
    <a:srgbClr val="006600"/>
    <a:srgbClr val="20A21A"/>
    <a:srgbClr val="082E0E"/>
    <a:srgbClr val="003300"/>
    <a:srgbClr val="19972E"/>
    <a:srgbClr val="0F591B"/>
    <a:srgbClr val="0AB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2544" y="6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082" y="43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24956-9C19-4560-87D5-D29DD95995A6}" type="datetimeFigureOut">
              <a:rPr lang="zh-TW" altLang="en-US" smtClean="0"/>
              <a:t>2018/5/10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F1EE1-6920-4B63-BD55-B5477843BC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1888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7725" y="741363"/>
            <a:ext cx="25622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269"/>
            <a:ext cx="5438140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397BFED-72E4-403F-9D39-ADF16831A2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7095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09FBB0-0A4B-40F8-B687-613CA8DA5C00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7725" y="741363"/>
            <a:ext cx="2562225" cy="3702050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898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6871097" cy="10183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84924" y="3801886"/>
            <a:ext cx="3380358" cy="1708327"/>
          </a:xfrm>
        </p:spPr>
        <p:txBody>
          <a:bodyPr/>
          <a:lstStyle/>
          <a:p>
            <a:r>
              <a:rPr lang="en-GB" dirty="0" smtClean="0"/>
              <a:t>Plant Template</a:t>
            </a:r>
            <a:br>
              <a:rPr lang="en-GB" dirty="0" smtClean="0"/>
            </a:br>
            <a:r>
              <a:rPr lang="en-GB" dirty="0" smtClean="0"/>
              <a:t>Your name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1B52BB-3147-4696-91CF-5894C86FA3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1790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EDEED-0719-4B47-9A47-0BCE1D5142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6628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9FE55-FCF9-4AFA-8C3C-604DFE123E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6958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42900" y="2311402"/>
            <a:ext cx="6172200" cy="6537502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480BD-0C3B-4822-BA64-35D7FB27F2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4703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85F1B-2090-4FD0-8123-9402C5BE81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405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6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938">
                <a:solidFill>
                  <a:srgbClr val="006600"/>
                </a:solidFill>
              </a:defRPr>
            </a:lvl1pPr>
            <a:lvl2pPr>
              <a:defRPr>
                <a:solidFill>
                  <a:srgbClr val="92D050"/>
                </a:solidFill>
              </a:defRPr>
            </a:lvl2pPr>
            <a:lvl3pPr>
              <a:defRPr>
                <a:solidFill>
                  <a:srgbClr val="92D050"/>
                </a:solidFill>
              </a:defRPr>
            </a:lvl3pPr>
            <a:lvl4pPr>
              <a:defRPr>
                <a:solidFill>
                  <a:srgbClr val="92D050"/>
                </a:solidFill>
              </a:defRPr>
            </a:lvl4pPr>
            <a:lvl5pPr>
              <a:defRPr>
                <a:solidFill>
                  <a:srgbClr val="92D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5DDA0-17FC-437A-804D-79EE1CA446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7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0" y="0"/>
            <a:ext cx="7340600" cy="5648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1028700" y="1524000"/>
            <a:ext cx="46038" cy="460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5931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1385"/>
            </a:lvl1pPr>
            <a:lvl2pPr marL="316520" indent="0">
              <a:buNone/>
              <a:defRPr sz="1246"/>
            </a:lvl2pPr>
            <a:lvl3pPr marL="633039" indent="0">
              <a:buNone/>
              <a:defRPr sz="1108"/>
            </a:lvl3pPr>
            <a:lvl4pPr marL="949559" indent="0">
              <a:buNone/>
              <a:defRPr sz="969"/>
            </a:lvl4pPr>
            <a:lvl5pPr marL="1266078" indent="0">
              <a:buNone/>
              <a:defRPr sz="969"/>
            </a:lvl5pPr>
            <a:lvl6pPr marL="1582598" indent="0">
              <a:buNone/>
              <a:defRPr sz="969"/>
            </a:lvl6pPr>
            <a:lvl7pPr marL="1899117" indent="0">
              <a:buNone/>
              <a:defRPr sz="969"/>
            </a:lvl7pPr>
            <a:lvl8pPr marL="2215637" indent="0">
              <a:buNone/>
              <a:defRPr sz="969"/>
            </a:lvl8pPr>
            <a:lvl9pPr marL="2532156" indent="0">
              <a:buNone/>
              <a:defRPr sz="96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499D3-FD98-4676-AF6C-38B60670E0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1643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82B69-A43F-4AE2-BC2E-A1BF7A31F1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0087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1E20B-C9FB-4C67-B478-8A2010B3D0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7317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40BB2-6850-430E-AC34-020715EE71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8228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180B2-7555-4F7E-A8A0-35981DB5C7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265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4E3AE-7DA0-4BEE-A1FE-4701739444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713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64EC8-56C9-4916-8FB9-9DF159556B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922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0725" y="396699"/>
            <a:ext cx="4524375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1985" y="2311402"/>
            <a:ext cx="3973115" cy="6537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880"/>
            <a:ext cx="1600200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69" b="1">
                <a:solidFill>
                  <a:srgbClr val="92D05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880"/>
            <a:ext cx="2171700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969" b="1">
                <a:solidFill>
                  <a:srgbClr val="92D05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880"/>
            <a:ext cx="1600200" cy="6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69" b="1" smtClean="0">
                <a:solidFill>
                  <a:srgbClr val="92D050"/>
                </a:solidFill>
              </a:defRPr>
            </a:lvl1pPr>
          </a:lstStyle>
          <a:p>
            <a:pPr>
              <a:defRPr/>
            </a:pPr>
            <a:fld id="{284E92D1-4491-47AE-8B07-791D44CC72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15" b="1">
          <a:solidFill>
            <a:srgbClr val="006600"/>
          </a:solidFill>
          <a:latin typeface="Arial" charset="0"/>
        </a:defRPr>
      </a:lvl5pPr>
      <a:lvl6pPr marL="316520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6pPr>
      <a:lvl7pPr marL="633039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7pPr>
      <a:lvl8pPr marL="949559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8pPr>
      <a:lvl9pPr marL="1266078" algn="ctr" rtl="0" fontAlgn="base">
        <a:spcBef>
          <a:spcPct val="0"/>
        </a:spcBef>
        <a:spcAft>
          <a:spcPct val="0"/>
        </a:spcAft>
        <a:defRPr sz="3046">
          <a:solidFill>
            <a:schemeClr val="tx2"/>
          </a:solidFill>
          <a:latin typeface="Arial" charset="0"/>
        </a:defRPr>
      </a:lvl9pPr>
    </p:titleStyle>
    <p:bodyStyle>
      <a:lvl1pPr marL="237390" indent="-237390" algn="l" rtl="0" eaLnBrk="0" fontAlgn="base" hangingPunct="0">
        <a:spcBef>
          <a:spcPct val="20000"/>
        </a:spcBef>
        <a:spcAft>
          <a:spcPct val="0"/>
        </a:spcAft>
        <a:buChar char="•"/>
        <a:defRPr sz="1938">
          <a:solidFill>
            <a:srgbClr val="006600"/>
          </a:solidFill>
          <a:latin typeface="+mn-lt"/>
          <a:ea typeface="+mn-ea"/>
          <a:cs typeface="+mn-cs"/>
        </a:defRPr>
      </a:lvl1pPr>
      <a:lvl2pPr marL="514344" indent="-197825" algn="l" rtl="0" eaLnBrk="0" fontAlgn="base" hangingPunct="0">
        <a:spcBef>
          <a:spcPct val="20000"/>
        </a:spcBef>
        <a:spcAft>
          <a:spcPct val="0"/>
        </a:spcAft>
        <a:buChar char="–"/>
        <a:defRPr sz="1938">
          <a:solidFill>
            <a:srgbClr val="92D050"/>
          </a:solidFill>
          <a:latin typeface="+mn-lt"/>
        </a:defRPr>
      </a:lvl2pPr>
      <a:lvl3pPr marL="791299" indent="-158260" algn="l" rtl="0" eaLnBrk="0" fontAlgn="base" hangingPunct="0">
        <a:spcBef>
          <a:spcPct val="20000"/>
        </a:spcBef>
        <a:spcAft>
          <a:spcPct val="0"/>
        </a:spcAft>
        <a:buChar char="•"/>
        <a:defRPr sz="1662">
          <a:solidFill>
            <a:srgbClr val="92D050"/>
          </a:solidFill>
          <a:latin typeface="+mn-lt"/>
        </a:defRPr>
      </a:lvl3pPr>
      <a:lvl4pPr marL="1107818" indent="-158260" algn="l" rtl="0" eaLnBrk="0" fontAlgn="base" hangingPunct="0">
        <a:spcBef>
          <a:spcPct val="20000"/>
        </a:spcBef>
        <a:spcAft>
          <a:spcPct val="0"/>
        </a:spcAft>
        <a:buChar char="–"/>
        <a:defRPr sz="1385">
          <a:solidFill>
            <a:srgbClr val="92D050"/>
          </a:solidFill>
          <a:latin typeface="+mn-lt"/>
        </a:defRPr>
      </a:lvl4pPr>
      <a:lvl5pPr marL="1424338" indent="-158260" algn="l" rtl="0" eaLnBrk="0" fontAlgn="base" hangingPunct="0">
        <a:spcBef>
          <a:spcPct val="20000"/>
        </a:spcBef>
        <a:spcAft>
          <a:spcPct val="0"/>
        </a:spcAft>
        <a:buChar char="»"/>
        <a:defRPr sz="1385">
          <a:solidFill>
            <a:srgbClr val="92D050"/>
          </a:solidFill>
          <a:latin typeface="+mn-lt"/>
        </a:defRPr>
      </a:lvl5pPr>
      <a:lvl6pPr marL="1740858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6pPr>
      <a:lvl7pPr marL="2057377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7pPr>
      <a:lvl8pPr marL="2373897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8pPr>
      <a:lvl9pPr marL="2690416" indent="-158260" algn="l" rtl="0" fontAlgn="base">
        <a:spcBef>
          <a:spcPct val="20000"/>
        </a:spcBef>
        <a:spcAft>
          <a:spcPct val="0"/>
        </a:spcAft>
        <a:buChar char="»"/>
        <a:defRPr sz="138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20" y="4053480"/>
            <a:ext cx="6314435" cy="2880757"/>
          </a:xfrm>
          <a:prstGeom prst="rect">
            <a:avLst/>
          </a:prstGeom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26865" y="353982"/>
            <a:ext cx="4240090" cy="1692557"/>
          </a:xfrm>
        </p:spPr>
        <p:txBody>
          <a:bodyPr/>
          <a:lstStyle/>
          <a:p>
            <a:pPr eaLnBrk="1" hangingPunct="1"/>
            <a:r>
              <a:rPr lang="zh-TW" altLang="en-US" sz="3046" dirty="0">
                <a:solidFill>
                  <a:srgbClr val="0F591B"/>
                </a:solidFill>
              </a:rPr>
              <a:t>高雄醫學大學個人申請不分系招生</a:t>
            </a:r>
            <a:r>
              <a:rPr lang="en-US" altLang="zh-TW" sz="3046" dirty="0">
                <a:solidFill>
                  <a:srgbClr val="0F591B"/>
                </a:solidFill>
              </a:rPr>
              <a:t>(</a:t>
            </a:r>
            <a:r>
              <a:rPr lang="zh-TW" altLang="en-US" sz="3046" dirty="0">
                <a:solidFill>
                  <a:srgbClr val="0F591B"/>
                </a:solidFill>
              </a:rPr>
              <a:t>薪火</a:t>
            </a:r>
            <a:r>
              <a:rPr lang="en-US" altLang="zh-TW" sz="3046" dirty="0">
                <a:solidFill>
                  <a:srgbClr val="0F591B"/>
                </a:solidFill>
              </a:rPr>
              <a:t>A~D</a:t>
            </a:r>
            <a:r>
              <a:rPr lang="zh-TW" altLang="en-US" sz="3046" dirty="0">
                <a:solidFill>
                  <a:srgbClr val="0F591B"/>
                </a:solidFill>
              </a:rPr>
              <a:t>組</a:t>
            </a:r>
            <a:r>
              <a:rPr lang="en-US" altLang="zh-TW" sz="3046" dirty="0" smtClean="0">
                <a:solidFill>
                  <a:srgbClr val="0F591B"/>
                </a:solidFill>
              </a:rPr>
              <a:t>)</a:t>
            </a:r>
            <a:br>
              <a:rPr lang="en-US" altLang="zh-TW" sz="3046" dirty="0" smtClean="0">
                <a:solidFill>
                  <a:srgbClr val="0F591B"/>
                </a:solidFill>
              </a:rPr>
            </a:br>
            <a:r>
              <a:rPr lang="en-US" altLang="zh-TW" sz="1200" dirty="0" smtClean="0">
                <a:solidFill>
                  <a:srgbClr val="0F591B"/>
                </a:solidFill>
              </a:rPr>
              <a:t/>
            </a:r>
            <a:br>
              <a:rPr lang="en-US" altLang="zh-TW" sz="1200" dirty="0" smtClean="0">
                <a:solidFill>
                  <a:srgbClr val="0F591B"/>
                </a:solidFill>
              </a:rPr>
            </a:br>
            <a:r>
              <a:rPr lang="zh-TW" altLang="en-US" sz="2800" dirty="0" smtClean="0">
                <a:solidFill>
                  <a:srgbClr val="92D050"/>
                </a:solidFill>
                <a:latin typeface="+mn-lt"/>
              </a:rPr>
              <a:t>助</a:t>
            </a:r>
            <a:r>
              <a:rPr lang="zh-TW" altLang="en-US" sz="2800" dirty="0">
                <a:solidFill>
                  <a:srgbClr val="92D050"/>
                </a:solidFill>
                <a:latin typeface="+mn-lt"/>
              </a:rPr>
              <a:t>學措施說明</a:t>
            </a:r>
            <a:endParaRPr lang="en-US" altLang="en-US" sz="2800" dirty="0">
              <a:solidFill>
                <a:srgbClr val="92D050"/>
              </a:solidFill>
              <a:latin typeface="+mn-lt"/>
            </a:endParaRPr>
          </a:p>
        </p:txBody>
      </p:sp>
      <p:grpSp>
        <p:nvGrpSpPr>
          <p:cNvPr id="43" name="群組 42"/>
          <p:cNvGrpSpPr/>
          <p:nvPr/>
        </p:nvGrpSpPr>
        <p:grpSpPr>
          <a:xfrm>
            <a:off x="155871" y="8518440"/>
            <a:ext cx="6428402" cy="289616"/>
            <a:chOff x="33951" y="8427000"/>
            <a:chExt cx="6428402" cy="289616"/>
          </a:xfrm>
        </p:grpSpPr>
        <p:sp>
          <p:nvSpPr>
            <p:cNvPr id="21" name="文字方塊 20"/>
            <p:cNvSpPr txBox="1"/>
            <p:nvPr/>
          </p:nvSpPr>
          <p:spPr>
            <a:xfrm>
              <a:off x="1560019" y="8448698"/>
              <a:ext cx="17284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高醫</a:t>
              </a:r>
              <a:r>
                <a:rPr lang="en-US" altLang="zh-TW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&amp;</a:t>
              </a:r>
              <a:r>
                <a:rPr lang="zh-TW" altLang="en-US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中山攻頂大學聯盟</a:t>
              </a:r>
              <a:endParaRPr lang="zh-TW" altLang="en-US" sz="1000" b="1" dirty="0"/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33951" y="8448698"/>
              <a:ext cx="17284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高醫粉絲專頁</a:t>
              </a:r>
              <a:endParaRPr lang="zh-TW" altLang="en-US" sz="1000" b="1" dirty="0"/>
            </a:p>
          </p:txBody>
        </p:sp>
        <p:sp>
          <p:nvSpPr>
            <p:cNvPr id="27" name="Rectangle 2"/>
            <p:cNvSpPr txBox="1">
              <a:spLocks noChangeArrowheads="1"/>
            </p:cNvSpPr>
            <p:nvPr/>
          </p:nvSpPr>
          <p:spPr bwMode="auto">
            <a:xfrm>
              <a:off x="3348215" y="8427000"/>
              <a:ext cx="1536270" cy="289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06600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zh-TW" altLang="en-US" sz="10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校內外各類獎助學金</a:t>
              </a:r>
              <a:endParaRPr lang="en-GB" altLang="en-US" sz="1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30" name="Rectangle 1"/>
            <p:cNvSpPr txBox="1">
              <a:spLocks/>
            </p:cNvSpPr>
            <p:nvPr/>
          </p:nvSpPr>
          <p:spPr bwMode="auto">
            <a:xfrm>
              <a:off x="4869021" y="8448698"/>
              <a:ext cx="1593332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215" b="1">
                  <a:solidFill>
                    <a:srgbClr val="006600"/>
                  </a:solidFill>
                  <a:latin typeface="Arial" charset="0"/>
                </a:defRPr>
              </a:lvl5pPr>
              <a:lvl6pPr marL="316520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6pPr>
              <a:lvl7pPr marL="633039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7pPr>
              <a:lvl8pPr marL="949559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8pPr>
              <a:lvl9pPr marL="1266078" algn="ctr" rtl="0" fontAlgn="base">
                <a:spcBef>
                  <a:spcPct val="0"/>
                </a:spcBef>
                <a:spcAft>
                  <a:spcPct val="0"/>
                </a:spcAft>
                <a:defRPr sz="3046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zh-TW" altLang="en-US" sz="10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畢業生</a:t>
              </a:r>
              <a:r>
                <a:rPr lang="zh-TW" altLang="en-US" sz="10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未來</a:t>
              </a:r>
              <a:r>
                <a:rPr lang="zh-TW" altLang="en-US" sz="10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出路</a:t>
              </a:r>
              <a:endParaRPr lang="zh-TW" altLang="en-US" sz="1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</p:grpSp>
      <p:grpSp>
        <p:nvGrpSpPr>
          <p:cNvPr id="41" name="群組 40"/>
          <p:cNvGrpSpPr/>
          <p:nvPr/>
        </p:nvGrpSpPr>
        <p:grpSpPr>
          <a:xfrm>
            <a:off x="162969" y="9561772"/>
            <a:ext cx="7026270" cy="36000"/>
            <a:chOff x="240001" y="9513451"/>
            <a:chExt cx="7026270" cy="36000"/>
          </a:xfrm>
        </p:grpSpPr>
        <p:sp>
          <p:nvSpPr>
            <p:cNvPr id="24" name="矩形 23"/>
            <p:cNvSpPr/>
            <p:nvPr/>
          </p:nvSpPr>
          <p:spPr>
            <a:xfrm>
              <a:off x="1996299" y="9513451"/>
              <a:ext cx="1679805" cy="360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https://goo.gl/TTo6pR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240001" y="9513451"/>
              <a:ext cx="1756298" cy="360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https://goo.gl/H58NRQ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3612796" y="9513451"/>
              <a:ext cx="1542410" cy="36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https://goo.gl/oV5jPe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1" name="Rectangle 2"/>
            <p:cNvSpPr txBox="1">
              <a:spLocks/>
            </p:cNvSpPr>
            <p:nvPr/>
          </p:nvSpPr>
          <p:spPr bwMode="auto">
            <a:xfrm>
              <a:off x="5229677" y="9513451"/>
              <a:ext cx="2036594" cy="36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237390" indent="-23739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938">
                  <a:solidFill>
                    <a:srgbClr val="006600"/>
                  </a:solidFill>
                  <a:latin typeface="+mn-lt"/>
                  <a:ea typeface="+mn-ea"/>
                  <a:cs typeface="+mn-cs"/>
                </a:defRPr>
              </a:lvl1pPr>
              <a:lvl2pPr marL="514344" indent="-197825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1938">
                  <a:solidFill>
                    <a:srgbClr val="92D050"/>
                  </a:solidFill>
                  <a:latin typeface="+mn-lt"/>
                </a:defRPr>
              </a:lvl2pPr>
              <a:lvl3pPr marL="791299" indent="-15826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62">
                  <a:solidFill>
                    <a:srgbClr val="92D050"/>
                  </a:solidFill>
                  <a:latin typeface="+mn-lt"/>
                </a:defRPr>
              </a:lvl3pPr>
              <a:lvl4pPr marL="1107818" indent="-15826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1385">
                  <a:solidFill>
                    <a:srgbClr val="92D050"/>
                  </a:solidFill>
                  <a:latin typeface="+mn-lt"/>
                </a:defRPr>
              </a:lvl4pPr>
              <a:lvl5pPr marL="1424338" indent="-15826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rgbClr val="92D050"/>
                  </a:solidFill>
                  <a:latin typeface="+mn-lt"/>
                </a:defRPr>
              </a:lvl5pPr>
              <a:lvl6pPr marL="1740858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6pPr>
              <a:lvl7pPr marL="2057377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7pPr>
              <a:lvl8pPr marL="2373897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8pPr>
              <a:lvl9pPr marL="2690416" indent="-15826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385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n-US" altLang="zh-TW" sz="1000" b="1" dirty="0">
                  <a:solidFill>
                    <a:srgbClr val="44444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https://goo.gl/knNkqo</a:t>
              </a:r>
              <a:endParaRPr lang="zh-TW" altLang="en-US" sz="1000" b="1" dirty="0">
                <a:solidFill>
                  <a:srgbClr val="44444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pic>
        <p:nvPicPr>
          <p:cNvPr id="35" name="圖片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355" y="1635521"/>
            <a:ext cx="717804" cy="717804"/>
          </a:xfrm>
          <a:prstGeom prst="rect">
            <a:avLst/>
          </a:prstGeom>
        </p:spPr>
      </p:pic>
      <p:sp>
        <p:nvSpPr>
          <p:cNvPr id="33" name="矩形 32"/>
          <p:cNvSpPr/>
          <p:nvPr/>
        </p:nvSpPr>
        <p:spPr>
          <a:xfrm>
            <a:off x="376210" y="2697519"/>
            <a:ext cx="617755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教育</a:t>
            </a:r>
            <a:r>
              <a:rPr lang="zh-TW" altLang="en-US" sz="140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與學習，是翻轉人生的捷徑</a:t>
            </a:r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！高雄</a:t>
            </a:r>
            <a:r>
              <a:rPr lang="zh-TW" altLang="en-US" sz="140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醫學大學身為南台灣指標性高等醫療教育單位，為使經濟資源相對不足或特殊境遇學子在學期間得以安心就讀，在教育部及高醫校友的鼎力支持下</a:t>
            </a:r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，竭盡</a:t>
            </a:r>
            <a:r>
              <a:rPr lang="zh-TW" altLang="en-US" sz="1400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所能陪伴每位學生完成大學學業，培育高醫的孩子懂得感恩與回饋，日後願意將愛薪火傳承，致使未來社會因教育的傳承而改變，莘莘學子因校友及社會賢達的陪伴而翻轉</a:t>
            </a:r>
            <a:r>
              <a:rPr lang="zh-TW" altLang="en-US" sz="1400" dirty="0" smtClean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altLang="zh-TW" sz="1400" dirty="0" smtClean="0">
              <a:solidFill>
                <a:srgbClr val="0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sz="1400" dirty="0">
                <a:solidFill>
                  <a:srgbClr val="000000"/>
                </a:solidFill>
              </a:rPr>
              <a:t>薪火專案錄取生入學後依身分別區分</a:t>
            </a:r>
            <a:r>
              <a:rPr lang="en-US" altLang="zh-TW" sz="1400" dirty="0">
                <a:solidFill>
                  <a:srgbClr val="000000"/>
                </a:solidFill>
              </a:rPr>
              <a:t>(</a:t>
            </a:r>
            <a:r>
              <a:rPr lang="zh-TW" altLang="en-US" sz="1400" dirty="0">
                <a:solidFill>
                  <a:srgbClr val="000000"/>
                </a:solidFill>
              </a:rPr>
              <a:t>低收入戶、中低收入戶與其他特殊境遇</a:t>
            </a:r>
            <a:r>
              <a:rPr lang="en-US" altLang="zh-TW" sz="1400" dirty="0">
                <a:solidFill>
                  <a:srgbClr val="000000"/>
                </a:solidFill>
              </a:rPr>
              <a:t>)</a:t>
            </a:r>
            <a:r>
              <a:rPr lang="zh-TW" altLang="en-US" sz="1400" dirty="0">
                <a:solidFill>
                  <a:srgbClr val="000000"/>
                </a:solidFill>
              </a:rPr>
              <a:t>，每學期學雜費可獲教育部及校方補助減免</a:t>
            </a:r>
            <a:r>
              <a:rPr lang="en-US" altLang="zh-TW" sz="1400" dirty="0">
                <a:solidFill>
                  <a:srgbClr val="000000"/>
                </a:solidFill>
              </a:rPr>
              <a:t>60%~100%</a:t>
            </a:r>
            <a:r>
              <a:rPr lang="zh-TW" altLang="en-US" sz="1400" dirty="0">
                <a:solidFill>
                  <a:srgbClr val="000000"/>
                </a:solidFill>
              </a:rPr>
              <a:t>；入學後第一學期由募款基金補助每位學生</a:t>
            </a:r>
            <a:r>
              <a:rPr lang="en-US" altLang="zh-TW" sz="1400" dirty="0">
                <a:solidFill>
                  <a:srgbClr val="000000"/>
                </a:solidFill>
              </a:rPr>
              <a:t>3.6</a:t>
            </a:r>
            <a:r>
              <a:rPr lang="zh-TW" altLang="en-US" sz="1400" dirty="0">
                <a:solidFill>
                  <a:srgbClr val="000000"/>
                </a:solidFill>
              </a:rPr>
              <a:t>萬元生活助學金，第二學期起每學期成績達標者可續領每學期</a:t>
            </a:r>
            <a:r>
              <a:rPr lang="en-US" altLang="zh-TW" sz="1400" dirty="0">
                <a:solidFill>
                  <a:srgbClr val="000000"/>
                </a:solidFill>
              </a:rPr>
              <a:t>1.5</a:t>
            </a:r>
            <a:r>
              <a:rPr lang="zh-TW" altLang="en-US" sz="1400" dirty="0">
                <a:solidFill>
                  <a:srgbClr val="000000"/>
                </a:solidFill>
              </a:rPr>
              <a:t>萬元；並保障就學期間校內優先住宿權</a:t>
            </a:r>
            <a:r>
              <a:rPr lang="en-US" altLang="zh-TW" sz="1400" dirty="0" smtClean="0">
                <a:solidFill>
                  <a:srgbClr val="000000"/>
                </a:solidFill>
              </a:rPr>
              <a:t>(</a:t>
            </a:r>
            <a:r>
              <a:rPr lang="zh-TW" altLang="en-US" sz="1400" dirty="0" smtClean="0">
                <a:solidFill>
                  <a:srgbClr val="000000"/>
                </a:solidFill>
              </a:rPr>
              <a:t>依</a:t>
            </a:r>
            <a:r>
              <a:rPr lang="zh-TW" altLang="en-US" sz="1400" dirty="0">
                <a:solidFill>
                  <a:srgbClr val="000000"/>
                </a:solidFill>
              </a:rPr>
              <a:t>學校</a:t>
            </a:r>
            <a:r>
              <a:rPr lang="zh-TW" altLang="en-US" sz="1400" dirty="0" smtClean="0">
                <a:solidFill>
                  <a:srgbClr val="000000"/>
                </a:solidFill>
              </a:rPr>
              <a:t>安排</a:t>
            </a:r>
            <a:r>
              <a:rPr lang="en-US" altLang="zh-TW" sz="1400" dirty="0" smtClean="0">
                <a:solidFill>
                  <a:srgbClr val="000000"/>
                </a:solidFill>
              </a:rPr>
              <a:t>)</a:t>
            </a:r>
            <a:r>
              <a:rPr lang="zh-TW" altLang="en-US" sz="1400" dirty="0">
                <a:solidFill>
                  <a:srgbClr val="000000"/>
                </a:solidFill>
              </a:rPr>
              <a:t>、提供其課業及生活輔導、媒合校內工讀機會；進一步協助規劃職涯發展與畢業後的就業媒合等。</a:t>
            </a:r>
            <a:endParaRPr lang="zh-TW" altLang="en-US" sz="1400" b="0" i="0" dirty="0">
              <a:solidFill>
                <a:srgbClr val="000000"/>
              </a:solidFill>
              <a:effectLst/>
              <a:latin typeface="-apple-system"/>
            </a:endParaRPr>
          </a:p>
        </p:txBody>
      </p:sp>
      <p:grpSp>
        <p:nvGrpSpPr>
          <p:cNvPr id="40" name="群組 39"/>
          <p:cNvGrpSpPr/>
          <p:nvPr/>
        </p:nvGrpSpPr>
        <p:grpSpPr>
          <a:xfrm>
            <a:off x="673191" y="8764406"/>
            <a:ext cx="5491298" cy="720000"/>
            <a:chOff x="706120" y="8717280"/>
            <a:chExt cx="5491298" cy="720000"/>
          </a:xfrm>
        </p:grpSpPr>
        <p:grpSp>
          <p:nvGrpSpPr>
            <p:cNvPr id="39" name="群組 38"/>
            <p:cNvGrpSpPr/>
            <p:nvPr/>
          </p:nvGrpSpPr>
          <p:grpSpPr>
            <a:xfrm>
              <a:off x="706120" y="8717280"/>
              <a:ext cx="711200" cy="665480"/>
              <a:chOff x="706120" y="8783320"/>
              <a:chExt cx="711200" cy="665480"/>
            </a:xfrm>
          </p:grpSpPr>
          <p:pic>
            <p:nvPicPr>
              <p:cNvPr id="18" name="Picture 12" descr="http://s01.calm9.com/qrcode/2018-04/K3J97D6AOY.png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430" t="11237" r="9045" b="9253"/>
              <a:stretch/>
            </p:blipFill>
            <p:spPr bwMode="auto">
              <a:xfrm>
                <a:off x="706120" y="8783320"/>
                <a:ext cx="711200" cy="6654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" name="Picture 8" descr="ãFBãçåçæå°çµæ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3474" y="9011442"/>
                <a:ext cx="184264" cy="174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6" name="群組 35"/>
            <p:cNvGrpSpPr/>
            <p:nvPr/>
          </p:nvGrpSpPr>
          <p:grpSpPr>
            <a:xfrm>
              <a:off x="2210631" y="8717280"/>
              <a:ext cx="790133" cy="720000"/>
              <a:chOff x="2210631" y="8743897"/>
              <a:chExt cx="790133" cy="720000"/>
            </a:xfrm>
          </p:grpSpPr>
          <p:pic>
            <p:nvPicPr>
              <p:cNvPr id="14" name="圖片 1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051" t="9292" r="9051" b="18017"/>
              <a:stretch/>
            </p:blipFill>
            <p:spPr>
              <a:xfrm>
                <a:off x="2210631" y="8743897"/>
                <a:ext cx="790133" cy="720000"/>
              </a:xfrm>
              <a:prstGeom prst="rect">
                <a:avLst/>
              </a:prstGeom>
            </p:spPr>
          </p:pic>
          <p:grpSp>
            <p:nvGrpSpPr>
              <p:cNvPr id="15" name="群組 14"/>
              <p:cNvGrpSpPr/>
              <p:nvPr/>
            </p:nvGrpSpPr>
            <p:grpSpPr>
              <a:xfrm>
                <a:off x="2405978" y="8963470"/>
                <a:ext cx="399439" cy="280854"/>
                <a:chOff x="6965157" y="5126366"/>
                <a:chExt cx="808830" cy="600097"/>
              </a:xfrm>
            </p:grpSpPr>
            <p:sp>
              <p:nvSpPr>
                <p:cNvPr id="16" name="矩形 15"/>
                <p:cNvSpPr/>
                <p:nvPr/>
              </p:nvSpPr>
              <p:spPr>
                <a:xfrm>
                  <a:off x="6965157" y="5126366"/>
                  <a:ext cx="808830" cy="60009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pic>
              <p:nvPicPr>
                <p:cNvPr id="17" name="圖片 16"/>
                <p:cNvPicPr>
                  <a:picLocks noChangeAspect="1"/>
                </p:cNvPicPr>
                <p:nvPr/>
              </p:nvPicPr>
              <p:blipFill rotWithShape="1"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23750" b="24801"/>
                <a:stretch/>
              </p:blipFill>
              <p:spPr>
                <a:xfrm>
                  <a:off x="6996565" y="5167106"/>
                  <a:ext cx="712315" cy="518617"/>
                </a:xfrm>
                <a:prstGeom prst="rect">
                  <a:avLst/>
                </a:prstGeom>
                <a:ln>
                  <a:noFill/>
                </a:ln>
              </p:spPr>
            </p:pic>
          </p:grpSp>
        </p:grpSp>
        <p:pic>
          <p:nvPicPr>
            <p:cNvPr id="28" name="圖片 27"/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29" t="7462" r="5182" b="7165"/>
            <a:stretch/>
          </p:blipFill>
          <p:spPr>
            <a:xfrm>
              <a:off x="3964822" y="8717280"/>
              <a:ext cx="803306" cy="720000"/>
            </a:xfrm>
            <a:prstGeom prst="rect">
              <a:avLst/>
            </a:prstGeom>
          </p:spPr>
        </p:pic>
        <p:pic>
          <p:nvPicPr>
            <p:cNvPr id="38" name="圖片 37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57" t="5602" r="4025" b="4792"/>
            <a:stretch/>
          </p:blipFill>
          <p:spPr>
            <a:xfrm>
              <a:off x="5466078" y="8717280"/>
              <a:ext cx="731340" cy="720000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26296" y="783132"/>
            <a:ext cx="4524375" cy="16510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zh-TW" dirty="0" smtClean="0"/>
              <a:t>105-107</a:t>
            </a:r>
            <a:r>
              <a:rPr lang="zh-TW" altLang="en-US" dirty="0"/>
              <a:t>年錄取生身別</a:t>
            </a:r>
            <a:r>
              <a:rPr lang="zh-TW" altLang="en-US" dirty="0" smtClean="0"/>
              <a:t>統計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4307466"/>
              </p:ext>
            </p:extLst>
          </p:nvPr>
        </p:nvGraphicFramePr>
        <p:xfrm>
          <a:off x="382040" y="1780247"/>
          <a:ext cx="6146608" cy="431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4382"/>
                <a:gridCol w="1590742"/>
                <a:gridCol w="1590742"/>
                <a:gridCol w="1590742"/>
              </a:tblGrid>
              <a:tr h="538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招生組別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105</a:t>
                      </a:r>
                      <a:r>
                        <a:rPr lang="zh-TW" sz="1400" kern="100" dirty="0">
                          <a:effectLst/>
                        </a:rPr>
                        <a:t>錄取新生身分別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106</a:t>
                      </a:r>
                      <a:r>
                        <a:rPr lang="zh-TW" sz="1400" kern="100" dirty="0">
                          <a:effectLst/>
                        </a:rPr>
                        <a:t>錄取新生身分別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107</a:t>
                      </a:r>
                      <a:r>
                        <a:rPr lang="zh-TW" sz="1400" kern="100" dirty="0">
                          <a:effectLst/>
                        </a:rPr>
                        <a:t>錄取新生身分別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</a:schemeClr>
                    </a:solidFill>
                  </a:tcPr>
                </a:tc>
              </a:tr>
              <a:tr h="8358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不分系招生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（薪火</a:t>
                      </a:r>
                      <a:r>
                        <a:rPr lang="en-US" sz="1600" kern="100" dirty="0">
                          <a:effectLst/>
                        </a:rPr>
                        <a:t>A</a:t>
                      </a:r>
                      <a:r>
                        <a:rPr lang="zh-TW" sz="1600" kern="100" dirty="0">
                          <a:effectLst/>
                        </a:rPr>
                        <a:t>組）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1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2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</a:tr>
              <a:tr h="835827">
                <a:tc>
                  <a:txBody>
                    <a:bodyPr/>
                    <a:lstStyle/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不分系招生</a:t>
                      </a:r>
                    </a:p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（薪火</a:t>
                      </a:r>
                      <a:r>
                        <a:rPr lang="en-US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組）</a:t>
                      </a:r>
                    </a:p>
                  </a:txBody>
                  <a:tcPr marL="8890" marR="8890" marT="571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特殊境遇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特殊境遇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3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</a:tr>
              <a:tr h="8358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不分系招生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（薪火</a:t>
                      </a:r>
                      <a:r>
                        <a:rPr lang="en-US" sz="1600" kern="100" dirty="0">
                          <a:effectLst/>
                        </a:rPr>
                        <a:t>C</a:t>
                      </a:r>
                      <a:r>
                        <a:rPr lang="zh-TW" sz="1600" kern="100" dirty="0">
                          <a:effectLst/>
                        </a:rPr>
                        <a:t>組）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 8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3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6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 9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5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3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低收入戶</a:t>
                      </a:r>
                      <a:r>
                        <a:rPr lang="en-US" sz="1400" kern="100" dirty="0">
                          <a:effectLst/>
                        </a:rPr>
                        <a:t>    7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中低收入戶</a:t>
                      </a:r>
                      <a:r>
                        <a:rPr lang="en-US" sz="1400" kern="100" dirty="0">
                          <a:effectLst/>
                        </a:rPr>
                        <a:t>5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特殊境遇</a:t>
                      </a:r>
                      <a:r>
                        <a:rPr lang="en-US" sz="1400" kern="100" dirty="0">
                          <a:effectLst/>
                        </a:rPr>
                        <a:t>    5</a:t>
                      </a:r>
                      <a:r>
                        <a:rPr lang="zh-TW" sz="1400" kern="100" dirty="0">
                          <a:effectLst/>
                        </a:rPr>
                        <a:t>名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</a:tr>
              <a:tr h="835827">
                <a:tc>
                  <a:txBody>
                    <a:bodyPr/>
                    <a:lstStyle/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不分系招生</a:t>
                      </a:r>
                    </a:p>
                    <a:p>
                      <a:pPr marL="0" algn="ctr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（薪火</a:t>
                      </a:r>
                      <a:r>
                        <a:rPr lang="en-US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zh-TW" sz="16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組）</a:t>
                      </a:r>
                    </a:p>
                  </a:txBody>
                  <a:tcPr marL="8890" marR="8890" marT="571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  <a:p>
                      <a:pPr marL="0" algn="l" defTabSz="633039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中低收入戶</a:t>
                      </a:r>
                      <a:r>
                        <a:rPr lang="en-US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sz="1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名</a:t>
                      </a:r>
                    </a:p>
                  </a:txBody>
                  <a:tcPr marL="9525" marR="9525" marT="9525" marB="0" anchor="ctr">
                    <a:solidFill>
                      <a:srgbClr val="FAFBEF"/>
                    </a:solidFill>
                  </a:tcPr>
                </a:tc>
              </a:tr>
              <a:tr h="434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</a:rPr>
                        <a:t>總計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8890" marR="8890" marT="571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30</a:t>
                      </a:r>
                      <a:r>
                        <a:rPr lang="zh-TW" sz="1600" b="1" kern="100" dirty="0">
                          <a:effectLst/>
                        </a:rPr>
                        <a:t>名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31</a:t>
                      </a:r>
                      <a:r>
                        <a:rPr lang="zh-TW" sz="1600" b="1" kern="100" dirty="0">
                          <a:effectLst/>
                        </a:rPr>
                        <a:t>名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32</a:t>
                      </a:r>
                      <a:r>
                        <a:rPr lang="zh-TW" sz="1600" b="1" kern="100" dirty="0">
                          <a:effectLst/>
                        </a:rPr>
                        <a:t>名</a:t>
                      </a:r>
                      <a:endParaRPr lang="zh-TW" sz="16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99E3D3"/>
                    </a:solidFill>
                  </a:tcPr>
                </a:tc>
              </a:tr>
            </a:tbl>
          </a:graphicData>
        </a:graphic>
      </p:graphicFrame>
      <p:pic>
        <p:nvPicPr>
          <p:cNvPr id="1025" name="圖片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42" y="6469692"/>
            <a:ext cx="6151823" cy="3222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340242" y="6100360"/>
            <a:ext cx="6230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※107</a:t>
            </a:r>
            <a:r>
              <a:rPr lang="zh-TW" altLang="en-US" dirty="0">
                <a:solidFill>
                  <a:srgbClr val="FF0000"/>
                </a:solidFill>
              </a:rPr>
              <a:t>學年度招收</a:t>
            </a:r>
            <a:r>
              <a:rPr lang="en-US" altLang="zh-TW" dirty="0">
                <a:solidFill>
                  <a:srgbClr val="FF0000"/>
                </a:solidFill>
              </a:rPr>
              <a:t>19</a:t>
            </a:r>
            <a:r>
              <a:rPr lang="zh-TW" altLang="en-US" dirty="0">
                <a:solidFill>
                  <a:srgbClr val="FF0000"/>
                </a:solidFill>
              </a:rPr>
              <a:t>系</a:t>
            </a:r>
            <a:r>
              <a:rPr lang="en-US" altLang="zh-TW" dirty="0">
                <a:solidFill>
                  <a:srgbClr val="FF0000"/>
                </a:solidFill>
              </a:rPr>
              <a:t>32</a:t>
            </a:r>
            <a:r>
              <a:rPr lang="zh-TW" altLang="en-US" dirty="0">
                <a:solidFill>
                  <a:srgbClr val="FF0000"/>
                </a:solidFill>
              </a:rPr>
              <a:t>名 ，含醫學</a:t>
            </a:r>
            <a:r>
              <a:rPr lang="zh-TW" altLang="en-US" dirty="0" smtClean="0">
                <a:solidFill>
                  <a:srgbClr val="FF0000"/>
                </a:solidFill>
              </a:rPr>
              <a:t>系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09747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488</Words>
  <Application>Microsoft Office PowerPoint</Application>
  <PresentationFormat>A4 紙張 (210x297 公釐)</PresentationFormat>
  <Paragraphs>75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0" baseType="lpstr">
      <vt:lpstr>-apple-system</vt:lpstr>
      <vt:lpstr>微軟正黑體</vt:lpstr>
      <vt:lpstr>微軟正黑體</vt:lpstr>
      <vt:lpstr>新細明體</vt:lpstr>
      <vt:lpstr>Arial</vt:lpstr>
      <vt:lpstr>Calibri</vt:lpstr>
      <vt:lpstr>Times New Roman</vt:lpstr>
      <vt:lpstr>Default Design</vt:lpstr>
      <vt:lpstr>高雄醫學大學個人申請不分系招生(薪火A~D組)  助學措施說明</vt:lpstr>
      <vt:lpstr>105-107年錄取生身別統計 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Template</dc:title>
  <dc:creator>Presentation Magazine</dc:creator>
  <cp:lastModifiedBy>林安儒</cp:lastModifiedBy>
  <cp:revision>43</cp:revision>
  <cp:lastPrinted>2018-04-27T04:31:10Z</cp:lastPrinted>
  <dcterms:created xsi:type="dcterms:W3CDTF">2009-11-03T13:35:13Z</dcterms:created>
  <dcterms:modified xsi:type="dcterms:W3CDTF">2018-05-10T09:01:11Z</dcterms:modified>
</cp:coreProperties>
</file>