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  <p:sldId id="267" r:id="rId7"/>
    <p:sldId id="258" r:id="rId8"/>
    <p:sldId id="259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7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4"/>
            <a:ext cx="7766937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40" y="3632201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2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2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600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49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8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6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1" y="2160590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7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7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4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8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3" y="514925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9" indent="0">
              <a:buNone/>
              <a:defRPr sz="1400"/>
            </a:lvl2pPr>
            <a:lvl3pPr marL="914137" indent="0">
              <a:buNone/>
              <a:defRPr sz="1200"/>
            </a:lvl3pPr>
            <a:lvl4pPr marL="1371206" indent="0">
              <a:buNone/>
              <a:defRPr sz="1000"/>
            </a:lvl4pPr>
            <a:lvl5pPr marL="1828274" indent="0">
              <a:buNone/>
              <a:defRPr sz="1000"/>
            </a:lvl5pPr>
            <a:lvl6pPr marL="2285342" indent="0">
              <a:buNone/>
              <a:defRPr sz="1000"/>
            </a:lvl6pPr>
            <a:lvl7pPr marL="2742411" indent="0">
              <a:buNone/>
              <a:defRPr sz="1000"/>
            </a:lvl7pPr>
            <a:lvl8pPr marL="3199480" indent="0">
              <a:buNone/>
              <a:defRPr sz="1000"/>
            </a:lvl8pPr>
            <a:lvl9pPr marL="3656549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6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6" indent="0">
              <a:buNone/>
              <a:defRPr sz="1600"/>
            </a:lvl2pPr>
            <a:lvl3pPr marL="914411" indent="0">
              <a:buNone/>
              <a:defRPr sz="1600"/>
            </a:lvl3pPr>
            <a:lvl4pPr marL="1371617" indent="0">
              <a:buNone/>
              <a:defRPr sz="1600"/>
            </a:lvl4pPr>
            <a:lvl5pPr marL="1828823" indent="0">
              <a:buNone/>
              <a:defRPr sz="1600"/>
            </a:lvl5pPr>
            <a:lvl6pPr marL="2286029" indent="0">
              <a:buNone/>
              <a:defRPr sz="1600"/>
            </a:lvl6pPr>
            <a:lvl7pPr marL="2743234" indent="0">
              <a:buNone/>
              <a:defRPr sz="1600"/>
            </a:lvl7pPr>
            <a:lvl8pPr marL="3200440" indent="0">
              <a:buNone/>
              <a:defRPr sz="1600"/>
            </a:lvl8pPr>
            <a:lvl9pPr marL="3657646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6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6" indent="0">
              <a:buNone/>
              <a:defRPr sz="1200"/>
            </a:lvl2pPr>
            <a:lvl3pPr marL="914411" indent="0">
              <a:buNone/>
              <a:defRPr sz="1000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2" y="6041363"/>
            <a:ext cx="911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6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5" indent="-342905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60" indent="-28575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14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20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26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32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37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43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48" indent="-228603" algn="l" defTabSz="45720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VZ7k7GGzhs" TargetMode="External"/><Relationship Id="rId2" Type="http://schemas.openxmlformats.org/officeDocument/2006/relationships/hyperlink" Target="https://www.youtube.com/watch?v=zz0Qad4dlg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JzN_GyMw7-M" TargetMode="External"/><Relationship Id="rId4" Type="http://schemas.openxmlformats.org/officeDocument/2006/relationships/hyperlink" Target="https://www.youtube.com/watch?v=IulW_lYWhlQ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9D0628-82F1-453D-8059-D59575D028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學生校園疫苗接種宣導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A3A5100-38E3-4207-8264-C290AF69EF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3000" dirty="0">
                <a:solidFill>
                  <a:schemeClr val="tx1"/>
                </a:solidFill>
              </a:rPr>
              <a:t>學務處衛生組</a:t>
            </a:r>
            <a:endParaRPr lang="en-US" altLang="zh-TW" sz="3000" dirty="0">
              <a:solidFill>
                <a:schemeClr val="tx1"/>
              </a:solidFill>
            </a:endParaRPr>
          </a:p>
          <a:p>
            <a:r>
              <a:rPr lang="zh-TW" altLang="en-US" sz="3000" dirty="0">
                <a:solidFill>
                  <a:schemeClr val="tx1"/>
                </a:solidFill>
              </a:rPr>
              <a:t>衛生組長陳琦峰</a:t>
            </a:r>
          </a:p>
        </p:txBody>
      </p:sp>
    </p:spTree>
    <p:extLst>
      <p:ext uri="{BB962C8B-B14F-4D97-AF65-F5344CB8AC3E}">
        <p14:creationId xmlns:p14="http://schemas.microsoft.com/office/powerpoint/2010/main" val="410685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26FCA9-F1B5-4471-B02C-B5A97B921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6000" dirty="0"/>
              <a:t>BNT</a:t>
            </a:r>
            <a:r>
              <a:rPr lang="zh-TW" altLang="en-US" sz="6000" dirty="0"/>
              <a:t> </a:t>
            </a:r>
            <a:r>
              <a:rPr lang="en-US" altLang="zh-TW" sz="6000" dirty="0"/>
              <a:t>COVID-19</a:t>
            </a:r>
            <a:br>
              <a:rPr lang="en-US" altLang="zh-TW" sz="6000" dirty="0"/>
            </a:br>
            <a:r>
              <a:rPr lang="zh-TW" altLang="en-US" sz="6000" dirty="0"/>
              <a:t>疫苗接種須知</a:t>
            </a:r>
            <a:r>
              <a:rPr lang="en-US" altLang="zh-TW" sz="6000" dirty="0"/>
              <a:t>(</a:t>
            </a:r>
            <a:r>
              <a:rPr lang="zh-TW" altLang="en-US" sz="6000" dirty="0"/>
              <a:t>務必就醫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CC61AD2-C788-43A3-AB9D-F723E7D2B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34143"/>
            <a:ext cx="8596668" cy="3407220"/>
          </a:xfrm>
        </p:spPr>
        <p:txBody>
          <a:bodyPr>
            <a:normAutofit/>
          </a:bodyPr>
          <a:lstStyle/>
          <a:p>
            <a:r>
              <a:rPr lang="zh-TW" altLang="zh-TW" sz="2800" b="1" dirty="0"/>
              <a:t>持續發燒超過48小時</a:t>
            </a:r>
            <a:endParaRPr lang="en-US" altLang="zh-TW" sz="2800" b="1" dirty="0"/>
          </a:p>
          <a:p>
            <a:r>
              <a:rPr lang="zh-TW" altLang="zh-TW" sz="2800" b="1" dirty="0"/>
              <a:t>嚴重過敏反應</a:t>
            </a:r>
            <a:endParaRPr lang="en-US" altLang="zh-TW" sz="2800" b="1" dirty="0"/>
          </a:p>
          <a:p>
            <a:r>
              <a:rPr lang="zh-TW" altLang="zh-TW" sz="2800" b="1" dirty="0"/>
              <a:t>如呼吸困難、氣喘、眩暈、心跳加速、全身紅疹等不適症狀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23600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FB13F7-AA00-4A8F-9EDF-31CC2CBC3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6000" dirty="0"/>
              <a:t>BNT</a:t>
            </a:r>
            <a:r>
              <a:rPr lang="zh-TW" altLang="en-US" sz="6000" dirty="0"/>
              <a:t> </a:t>
            </a:r>
            <a:r>
              <a:rPr lang="en-US" altLang="zh-TW" sz="6000" dirty="0"/>
              <a:t>COVID-19</a:t>
            </a:r>
            <a:br>
              <a:rPr lang="en-US" altLang="zh-TW" sz="6000" dirty="0"/>
            </a:br>
            <a:r>
              <a:rPr lang="zh-TW" altLang="en-US" sz="6000" dirty="0"/>
              <a:t>疫苗未接種須知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F1FC6D-B841-4C2A-B744-3B05EA863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281" y="2798153"/>
            <a:ext cx="9806730" cy="3880773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滿</a:t>
            </a:r>
            <a:r>
              <a:rPr lang="en-US" altLang="zh-TW" sz="3200" dirty="0"/>
              <a:t>12</a:t>
            </a:r>
            <a:r>
              <a:rPr lang="zh-TW" altLang="en-US" sz="3200" dirty="0"/>
              <a:t>歲之國小學生、教育部認定之境外臺校學生、未具學籍自學生、具學籍但因故未能於校園接種之學生、經醫師 判定入校當日不適合接種者，請學校或教育單位造冊後，統一發送「</a:t>
            </a:r>
            <a:r>
              <a:rPr lang="en-US" altLang="zh-TW" sz="3200" b="1" dirty="0">
                <a:solidFill>
                  <a:srgbClr val="FF0000"/>
                </a:solidFill>
              </a:rPr>
              <a:t>COVID-19</a:t>
            </a:r>
            <a:r>
              <a:rPr lang="zh-TW" altLang="en-US" sz="3200" b="1" dirty="0">
                <a:solidFill>
                  <a:srgbClr val="FF0000"/>
                </a:solidFill>
              </a:rPr>
              <a:t>疫苗學生接種後注意事項及接種通知單</a:t>
            </a:r>
            <a:r>
              <a:rPr lang="zh-TW" altLang="en-US" sz="3200" dirty="0"/>
              <a:t>」，提醒學生及家長依循指揮中心公布期程</a:t>
            </a:r>
            <a:r>
              <a:rPr lang="zh-TW" altLang="en-US" sz="3200" b="1" dirty="0">
                <a:solidFill>
                  <a:srgbClr val="FF0000"/>
                </a:solidFill>
              </a:rPr>
              <a:t>至</a:t>
            </a:r>
            <a:r>
              <a:rPr lang="en-US" altLang="zh-TW" sz="3200" b="1" dirty="0">
                <a:solidFill>
                  <a:srgbClr val="FF0000"/>
                </a:solidFill>
              </a:rPr>
              <a:t>1922</a:t>
            </a:r>
            <a:r>
              <a:rPr lang="zh-TW" altLang="en-US" sz="3200" b="1" dirty="0">
                <a:solidFill>
                  <a:srgbClr val="FF0000"/>
                </a:solidFill>
              </a:rPr>
              <a:t>平台登記預約</a:t>
            </a:r>
            <a:r>
              <a:rPr lang="zh-TW" altLang="en-US" sz="32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865252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F148E2-04F4-4FF0-94B8-0805C47B7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6000" dirty="0"/>
              <a:t>BNT</a:t>
            </a:r>
            <a:r>
              <a:rPr lang="zh-TW" altLang="en-US" sz="6000" dirty="0"/>
              <a:t> </a:t>
            </a:r>
            <a:r>
              <a:rPr lang="en-US" altLang="zh-TW" sz="6000" dirty="0"/>
              <a:t>COVID-19</a:t>
            </a:r>
            <a:br>
              <a:rPr lang="en-US" altLang="zh-TW" sz="6000" dirty="0"/>
            </a:br>
            <a:r>
              <a:rPr lang="zh-TW" altLang="en-US" sz="6000"/>
              <a:t>疫苗接種影片宣導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D1F1637-1D46-4C3B-9378-3A1E22C19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63929"/>
            <a:ext cx="8596668" cy="3880773"/>
          </a:xfrm>
        </p:spPr>
        <p:txBody>
          <a:bodyPr/>
          <a:lstStyle/>
          <a:p>
            <a:r>
              <a:rPr lang="en-US" altLang="zh-TW" dirty="0">
                <a:hlinkClick r:id="rId2"/>
              </a:rPr>
              <a:t>https://www.youtube.com/watch?v=XvXMCipaoMk</a:t>
            </a:r>
            <a:r>
              <a:rPr lang="zh-TW" altLang="en-US" dirty="0">
                <a:hlinkClick r:id="rId2"/>
              </a:rPr>
              <a:t> </a:t>
            </a:r>
            <a:endParaRPr lang="en-US" altLang="zh-TW" dirty="0">
              <a:hlinkClick r:id="rId2"/>
            </a:endParaRPr>
          </a:p>
          <a:p>
            <a:r>
              <a:rPr lang="zh-TW" altLang="en-US" dirty="0"/>
              <a:t>為何要接種疫苗</a:t>
            </a:r>
            <a:endParaRPr lang="en-US" altLang="zh-TW" dirty="0"/>
          </a:p>
          <a:p>
            <a:r>
              <a:rPr lang="en-US" altLang="zh-TW" dirty="0">
                <a:hlinkClick r:id="rId3"/>
              </a:rPr>
              <a:t>https://www.youtube.com/watch?v=sVZ7k7GGzhs</a:t>
            </a:r>
            <a:endParaRPr lang="en-US" altLang="zh-TW" dirty="0"/>
          </a:p>
          <a:p>
            <a:r>
              <a:rPr lang="zh-TW" altLang="en-US" dirty="0"/>
              <a:t>防疫大作戰－疫苗保護力</a:t>
            </a:r>
            <a:r>
              <a:rPr lang="en-US" altLang="zh-TW" dirty="0"/>
              <a:t>(</a:t>
            </a:r>
            <a:r>
              <a:rPr lang="zh-TW" altLang="en-US" dirty="0"/>
              <a:t>陳宜君醫師</a:t>
            </a:r>
            <a:r>
              <a:rPr lang="en-US" altLang="zh-TW" dirty="0"/>
              <a:t>,</a:t>
            </a:r>
            <a:r>
              <a:rPr lang="zh-TW" altLang="en-US" dirty="0"/>
              <a:t>國語</a:t>
            </a:r>
            <a:r>
              <a:rPr lang="en-US" altLang="zh-TW" dirty="0"/>
              <a:t>)</a:t>
            </a:r>
          </a:p>
          <a:p>
            <a:r>
              <a:rPr lang="en-US" altLang="zh-TW" dirty="0">
                <a:hlinkClick r:id="rId4"/>
              </a:rPr>
              <a:t>https://www.youtube.com/watch?v=IulW_lYWhlQ</a:t>
            </a:r>
            <a:r>
              <a:rPr lang="zh-TW" altLang="en-US" dirty="0"/>
              <a:t> </a:t>
            </a:r>
            <a:endParaRPr lang="en-US" altLang="zh-TW" dirty="0"/>
          </a:p>
          <a:p>
            <a:r>
              <a:rPr lang="zh-TW" altLang="en-US" dirty="0"/>
              <a:t>學生疫苗接種前注意事項</a:t>
            </a:r>
            <a:endParaRPr lang="en-US" altLang="zh-TW" dirty="0"/>
          </a:p>
          <a:p>
            <a:r>
              <a:rPr lang="en-US" altLang="zh-TW" dirty="0">
                <a:hlinkClick r:id="rId5"/>
              </a:rPr>
              <a:t>https://www.youtube.com/watch?v=JzN_GyMw7-M</a:t>
            </a:r>
            <a:endParaRPr lang="en-US" altLang="zh-TW" dirty="0"/>
          </a:p>
          <a:p>
            <a:r>
              <a:rPr lang="zh-TW" altLang="en-US" dirty="0"/>
              <a:t>學生疫苗接種後注意事項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832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F801A5-5C8E-49D8-904D-46302637F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91" y="609600"/>
            <a:ext cx="8800051" cy="1714150"/>
          </a:xfrm>
        </p:spPr>
        <p:txBody>
          <a:bodyPr>
            <a:noAutofit/>
          </a:bodyPr>
          <a:lstStyle/>
          <a:p>
            <a:r>
              <a:rPr lang="zh-TW" altLang="en-US" sz="6000" dirty="0"/>
              <a:t>壽山高中 </a:t>
            </a:r>
            <a:r>
              <a:rPr lang="en-US" altLang="zh-TW" sz="6000" dirty="0"/>
              <a:t>BNT</a:t>
            </a:r>
            <a:r>
              <a:rPr lang="zh-TW" altLang="en-US" sz="6000" dirty="0"/>
              <a:t> </a:t>
            </a:r>
            <a:r>
              <a:rPr lang="en-US" altLang="zh-TW" sz="6000" dirty="0"/>
              <a:t>COVID-19</a:t>
            </a:r>
            <a:r>
              <a:rPr lang="zh-TW" altLang="en-US" sz="6000" dirty="0"/>
              <a:t>疫苗接種時間及地點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588C4C-54C9-416E-9707-957F5DFD2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843868"/>
            <a:ext cx="8596668" cy="3197495"/>
          </a:xfrm>
        </p:spPr>
        <p:txBody>
          <a:bodyPr>
            <a:normAutofit/>
          </a:bodyPr>
          <a:lstStyle/>
          <a:p>
            <a:r>
              <a:rPr lang="en-US" altLang="zh-TW" sz="4000" dirty="0"/>
              <a:t>110.09.24(</a:t>
            </a:r>
            <a:r>
              <a:rPr lang="zh-TW" altLang="en-US" sz="4000" dirty="0"/>
              <a:t>五</a:t>
            </a:r>
            <a:r>
              <a:rPr lang="en-US" altLang="zh-TW" sz="4000" dirty="0"/>
              <a:t>)</a:t>
            </a:r>
            <a:r>
              <a:rPr lang="zh-TW" altLang="en-US" sz="4000" dirty="0"/>
              <a:t>早上</a:t>
            </a:r>
            <a:endParaRPr lang="en-US" altLang="zh-TW" sz="4000" dirty="0"/>
          </a:p>
          <a:p>
            <a:r>
              <a:rPr lang="zh-TW" altLang="en-US" sz="4000" dirty="0"/>
              <a:t>地點</a:t>
            </a:r>
            <a:r>
              <a:rPr lang="en-US" altLang="zh-TW" sz="4000" dirty="0"/>
              <a:t>:</a:t>
            </a:r>
            <a:r>
              <a:rPr lang="zh-TW" altLang="en-US" sz="4000" dirty="0"/>
              <a:t>本校活動中心</a:t>
            </a:r>
          </a:p>
        </p:txBody>
      </p:sp>
    </p:spTree>
    <p:extLst>
      <p:ext uri="{BB962C8B-B14F-4D97-AF65-F5344CB8AC3E}">
        <p14:creationId xmlns:p14="http://schemas.microsoft.com/office/powerpoint/2010/main" val="61653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7F9661-F660-4496-BEF4-71F874C86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班級接種時程表</a:t>
            </a:r>
          </a:p>
        </p:txBody>
      </p:sp>
      <p:pic>
        <p:nvPicPr>
          <p:cNvPr id="9" name="內容版面配置區 8">
            <a:extLst>
              <a:ext uri="{FF2B5EF4-FFF2-40B4-BE49-F238E27FC236}">
                <a16:creationId xmlns:a16="http://schemas.microsoft.com/office/drawing/2014/main" id="{B6A29FFB-F043-42A5-A59F-20233FE0B0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3515" y="1594007"/>
            <a:ext cx="7684315" cy="5212141"/>
          </a:xfrm>
        </p:spPr>
      </p:pic>
    </p:spTree>
    <p:extLst>
      <p:ext uri="{BB962C8B-B14F-4D97-AF65-F5344CB8AC3E}">
        <p14:creationId xmlns:p14="http://schemas.microsoft.com/office/powerpoint/2010/main" val="237963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3E62A1-7B3D-4627-B773-6047A8FDA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活動中心內配置圖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7B2BA045-10AB-4EA4-8315-C75E967DDF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665" y="1930400"/>
            <a:ext cx="6742885" cy="4888592"/>
          </a:xfrm>
        </p:spPr>
      </p:pic>
    </p:spTree>
    <p:extLst>
      <p:ext uri="{BB962C8B-B14F-4D97-AF65-F5344CB8AC3E}">
        <p14:creationId xmlns:p14="http://schemas.microsoft.com/office/powerpoint/2010/main" val="2337610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A89FE2-CCA4-48B3-88F5-EC3F860A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班級等待區配置圖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9102E53D-4545-4E5A-B3A2-FD3370413A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4707" y="1870746"/>
            <a:ext cx="6811454" cy="4946866"/>
          </a:xfrm>
        </p:spPr>
      </p:pic>
    </p:spTree>
    <p:extLst>
      <p:ext uri="{BB962C8B-B14F-4D97-AF65-F5344CB8AC3E}">
        <p14:creationId xmlns:p14="http://schemas.microsoft.com/office/powerpoint/2010/main" val="755883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0EE4A8-D935-4EB4-B74D-FB7A913B1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6000" dirty="0"/>
              <a:t>BNT</a:t>
            </a:r>
            <a:r>
              <a:rPr lang="zh-TW" altLang="en-US" sz="6000" dirty="0"/>
              <a:t> </a:t>
            </a:r>
            <a:r>
              <a:rPr lang="en-US" altLang="zh-TW" sz="6000" dirty="0"/>
              <a:t>COVID-19</a:t>
            </a:r>
            <a:br>
              <a:rPr lang="en-US" altLang="zh-TW" sz="6000" dirty="0"/>
            </a:br>
            <a:r>
              <a:rPr lang="zh-TW" altLang="en-US" sz="6000" dirty="0"/>
              <a:t>疫苗接種配合事宜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5B6D1B-2FE4-49C3-821D-2FC01C189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58642"/>
            <a:ext cx="8596668" cy="3482721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請同學務必要吃早餐避免暈針</a:t>
            </a:r>
            <a:endParaRPr lang="en-US" altLang="zh-TW" sz="2800" dirty="0"/>
          </a:p>
          <a:p>
            <a:r>
              <a:rPr lang="zh-TW" altLang="en-US" sz="2800" dirty="0"/>
              <a:t>請穿著運動服上衣，方便接種人員施打疫苗。</a:t>
            </a:r>
            <a:endParaRPr lang="en-US" altLang="zh-TW" sz="2800" dirty="0"/>
          </a:p>
          <a:p>
            <a:r>
              <a:rPr lang="zh-TW" altLang="en-US" sz="2800" dirty="0"/>
              <a:t>接種流程會視狀況調整，屆時會有人員用電話分機告知班級準備就位，請被通知到的班級盡速到等待區集合完畢。</a:t>
            </a:r>
            <a:endParaRPr lang="en-US" altLang="zh-TW" sz="2800" dirty="0"/>
          </a:p>
          <a:p>
            <a:r>
              <a:rPr lang="zh-TW" altLang="en-US" sz="2800" dirty="0"/>
              <a:t>班長要提醒當節課教師要陪同施打。</a:t>
            </a:r>
          </a:p>
        </p:txBody>
      </p:sp>
    </p:spTree>
    <p:extLst>
      <p:ext uri="{BB962C8B-B14F-4D97-AF65-F5344CB8AC3E}">
        <p14:creationId xmlns:p14="http://schemas.microsoft.com/office/powerpoint/2010/main" val="356853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36D286-E400-4C14-B299-A83611766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6000" dirty="0"/>
              <a:t>BNT</a:t>
            </a:r>
            <a:r>
              <a:rPr lang="zh-TW" altLang="en-US" sz="6000" dirty="0"/>
              <a:t> </a:t>
            </a:r>
            <a:r>
              <a:rPr lang="en-US" altLang="zh-TW" sz="6000" dirty="0"/>
              <a:t>COVID-19</a:t>
            </a:r>
            <a:br>
              <a:rPr lang="en-US" altLang="zh-TW" sz="6000" dirty="0"/>
            </a:br>
            <a:r>
              <a:rPr lang="zh-TW" altLang="en-US" sz="6000" dirty="0"/>
              <a:t>疫苗接種須知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B717EC2-D8B3-4531-B0A1-89B04A50D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83809"/>
            <a:ext cx="8596668" cy="3457554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青少年常見暈針反應，通常在這注射時或注射後立即</a:t>
            </a:r>
            <a:r>
              <a:rPr lang="en-US" altLang="zh-TW" sz="4000" dirty="0"/>
              <a:t>(5</a:t>
            </a:r>
            <a:r>
              <a:rPr lang="zh-TW" altLang="en-US" sz="4000" dirty="0"/>
              <a:t>分鐘內</a:t>
            </a:r>
            <a:r>
              <a:rPr lang="en-US" altLang="zh-TW" sz="4000" dirty="0"/>
              <a:t>)</a:t>
            </a:r>
            <a:r>
              <a:rPr lang="zh-TW" altLang="en-US" sz="4000" dirty="0"/>
              <a:t>出現眩暈與噁心等症狀。</a:t>
            </a:r>
          </a:p>
        </p:txBody>
      </p:sp>
    </p:spTree>
    <p:extLst>
      <p:ext uri="{BB962C8B-B14F-4D97-AF65-F5344CB8AC3E}">
        <p14:creationId xmlns:p14="http://schemas.microsoft.com/office/powerpoint/2010/main" val="2192362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E33A3B-507E-4C71-9EF3-D6C058853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6000" dirty="0"/>
              <a:t>BNT</a:t>
            </a:r>
            <a:r>
              <a:rPr lang="zh-TW" altLang="en-US" sz="6000" dirty="0"/>
              <a:t> </a:t>
            </a:r>
            <a:r>
              <a:rPr lang="en-US" altLang="zh-TW" sz="6000" dirty="0"/>
              <a:t>COVID-19</a:t>
            </a:r>
            <a:br>
              <a:rPr lang="en-US" altLang="zh-TW" sz="6000" dirty="0"/>
            </a:br>
            <a:r>
              <a:rPr lang="zh-TW" altLang="en-US" sz="6000" dirty="0"/>
              <a:t>疫苗接種須知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B8D1AEE-9B60-4B44-8AC6-C34798F0E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25086"/>
            <a:ext cx="8596668" cy="3516277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接種後可能發生之反應，接種部位疼痛、紅腫、疲倦、頭痛、肌肉痠痛、體溫升高、畏寒、關節痛及噁心。</a:t>
            </a:r>
          </a:p>
        </p:txBody>
      </p:sp>
    </p:spTree>
    <p:extLst>
      <p:ext uri="{BB962C8B-B14F-4D97-AF65-F5344CB8AC3E}">
        <p14:creationId xmlns:p14="http://schemas.microsoft.com/office/powerpoint/2010/main" val="2079317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8D3843-5EB9-4699-B2FE-7E0F5178D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6000" dirty="0"/>
              <a:t>BNT</a:t>
            </a:r>
            <a:r>
              <a:rPr lang="zh-TW" altLang="en-US" sz="6000" dirty="0"/>
              <a:t> </a:t>
            </a:r>
            <a:r>
              <a:rPr lang="en-US" altLang="zh-TW" sz="6000" dirty="0"/>
              <a:t>COVID-19</a:t>
            </a:r>
            <a:br>
              <a:rPr lang="en-US" altLang="zh-TW" sz="6000" dirty="0"/>
            </a:br>
            <a:r>
              <a:rPr lang="zh-TW" altLang="en-US" sz="6000" dirty="0"/>
              <a:t>疫苗接種須知</a:t>
            </a:r>
            <a:r>
              <a:rPr lang="en-US" altLang="zh-TW" sz="6000" dirty="0"/>
              <a:t>(</a:t>
            </a:r>
            <a:r>
              <a:rPr lang="zh-TW" altLang="en-US" sz="6000" dirty="0"/>
              <a:t>務必就醫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66AEF7-0C80-4C3F-9ACE-1E29B6468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85145"/>
            <a:ext cx="9783738" cy="3256218"/>
          </a:xfrm>
        </p:spPr>
        <p:txBody>
          <a:bodyPr>
            <a:noAutofit/>
          </a:bodyPr>
          <a:lstStyle/>
          <a:p>
            <a:r>
              <a:rPr lang="zh-TW" altLang="zh-TW" sz="2800" dirty="0"/>
              <a:t>接種疫苗後28天內若</a:t>
            </a:r>
            <a:r>
              <a:rPr lang="zh-TW" altLang="zh-TW" sz="2800" b="1" dirty="0"/>
              <a:t>出現疑似心肌炎或心包膜炎的症狀</a:t>
            </a:r>
            <a:endParaRPr lang="en-US" altLang="zh-TW" sz="2800" b="1" dirty="0"/>
          </a:p>
          <a:p>
            <a:r>
              <a:rPr lang="zh-TW" altLang="zh-TW" sz="2800" b="1" dirty="0"/>
              <a:t>例如：胸痛、胸口壓迫感或不適症狀;</a:t>
            </a:r>
            <a:r>
              <a:rPr lang="zh-TW" altLang="zh-TW" sz="2800" dirty="0"/>
              <a:t> </a:t>
            </a:r>
            <a:endParaRPr lang="en-US" altLang="zh-TW" sz="2800" dirty="0"/>
          </a:p>
          <a:p>
            <a:r>
              <a:rPr lang="zh-TW" altLang="zh-TW" sz="2800" b="1" dirty="0"/>
              <a:t>心悸（心跳不規則、跳拍或“顫動”）;</a:t>
            </a:r>
            <a:r>
              <a:rPr lang="zh-TW" altLang="zh-TW" sz="2800" dirty="0"/>
              <a:t> </a:t>
            </a:r>
            <a:endParaRPr lang="en-US" altLang="zh-TW" sz="2800" dirty="0"/>
          </a:p>
          <a:p>
            <a:r>
              <a:rPr lang="zh-TW" altLang="zh-TW" sz="2800" b="1" dirty="0"/>
              <a:t>暈厥（昏厥）;呼吸急促或心悸;</a:t>
            </a:r>
            <a:endParaRPr lang="en-US" altLang="zh-TW" sz="2800" b="1" dirty="0"/>
          </a:p>
          <a:p>
            <a:r>
              <a:rPr lang="zh-TW" altLang="zh-TW" sz="2800" dirty="0"/>
              <a:t> </a:t>
            </a:r>
            <a:r>
              <a:rPr lang="zh-TW" altLang="zh-TW" sz="2800" b="1" dirty="0"/>
              <a:t>運動耐受不良（例如走幾步路就會很喘、沒有力氣爬樓梯）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0698949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196</TotalTime>
  <Words>489</Words>
  <Application>Microsoft Office PowerPoint</Application>
  <PresentationFormat>寬螢幕</PresentationFormat>
  <Paragraphs>39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微軟正黑體</vt:lpstr>
      <vt:lpstr>Arial</vt:lpstr>
      <vt:lpstr>Trebuchet MS</vt:lpstr>
      <vt:lpstr>Wingdings 3</vt:lpstr>
      <vt:lpstr>多面向</vt:lpstr>
      <vt:lpstr>學生校園疫苗接種宣導</vt:lpstr>
      <vt:lpstr>壽山高中 BNT COVID-19疫苗接種時間及地點</vt:lpstr>
      <vt:lpstr>班級接種時程表</vt:lpstr>
      <vt:lpstr>活動中心內配置圖</vt:lpstr>
      <vt:lpstr>班級等待區配置圖</vt:lpstr>
      <vt:lpstr>BNT COVID-19 疫苗接種配合事宜</vt:lpstr>
      <vt:lpstr>BNT COVID-19 疫苗接種須知</vt:lpstr>
      <vt:lpstr>BNT COVID-19 疫苗接種須知</vt:lpstr>
      <vt:lpstr>BNT COVID-19 疫苗接種須知(務必就醫)</vt:lpstr>
      <vt:lpstr>BNT COVID-19 疫苗接種須知(務必就醫)</vt:lpstr>
      <vt:lpstr>BNT COVID-19 疫苗未接種須知</vt:lpstr>
      <vt:lpstr>BNT COVID-19 疫苗接種影片宣導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學生校園疫苗接種宣導</dc:title>
  <dc:creator>陳琦峰</dc:creator>
  <cp:lastModifiedBy>陳琦峰</cp:lastModifiedBy>
  <cp:revision>15</cp:revision>
  <dcterms:created xsi:type="dcterms:W3CDTF">2021-09-15T07:22:02Z</dcterms:created>
  <dcterms:modified xsi:type="dcterms:W3CDTF">2021-09-17T02:39:18Z</dcterms:modified>
</cp:coreProperties>
</file>