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4"/>
  </p:notesMasterIdLst>
  <p:sldIdLst>
    <p:sldId id="319" r:id="rId2"/>
    <p:sldId id="287" r:id="rId3"/>
    <p:sldId id="294" r:id="rId4"/>
    <p:sldId id="295" r:id="rId5"/>
    <p:sldId id="288" r:id="rId6"/>
    <p:sldId id="297" r:id="rId7"/>
    <p:sldId id="318" r:id="rId8"/>
    <p:sldId id="290" r:id="rId9"/>
    <p:sldId id="325" r:id="rId10"/>
    <p:sldId id="322" r:id="rId11"/>
    <p:sldId id="320" r:id="rId12"/>
    <p:sldId id="326" r:id="rId13"/>
    <p:sldId id="310" r:id="rId14"/>
    <p:sldId id="303" r:id="rId15"/>
    <p:sldId id="263" r:id="rId16"/>
    <p:sldId id="323" r:id="rId17"/>
    <p:sldId id="324" r:id="rId18"/>
    <p:sldId id="266" r:id="rId19"/>
    <p:sldId id="314" r:id="rId20"/>
    <p:sldId id="315" r:id="rId21"/>
    <p:sldId id="296" r:id="rId22"/>
    <p:sldId id="301" r:id="rId23"/>
    <p:sldId id="302" r:id="rId24"/>
    <p:sldId id="276" r:id="rId25"/>
    <p:sldId id="283" r:id="rId26"/>
    <p:sldId id="298" r:id="rId27"/>
    <p:sldId id="308" r:id="rId28"/>
    <p:sldId id="327" r:id="rId29"/>
    <p:sldId id="311" r:id="rId30"/>
    <p:sldId id="312" r:id="rId31"/>
    <p:sldId id="313" r:id="rId32"/>
    <p:sldId id="309" r:id="rId3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89"/>
    <a:srgbClr val="FFD175"/>
    <a:srgbClr val="33CCCC"/>
    <a:srgbClr val="00DBE6"/>
    <a:srgbClr val="00C4CC"/>
    <a:srgbClr val="00C4BB"/>
    <a:srgbClr val="00C0BB"/>
    <a:srgbClr val="00DBD6"/>
    <a:srgbClr val="FFCC66"/>
    <a:srgbClr val="F17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6429" autoAdjust="0"/>
  </p:normalViewPr>
  <p:slideViewPr>
    <p:cSldViewPr snapToGrid="0">
      <p:cViewPr varScale="1">
        <p:scale>
          <a:sx n="108" d="100"/>
          <a:sy n="108" d="100"/>
        </p:scale>
        <p:origin x="17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0D50316-1470-4700-BA3B-BF63A248AC62}" type="datetimeFigureOut">
              <a:rPr lang="zh-TW" altLang="en-US" smtClean="0"/>
              <a:pPr/>
              <a:t>2017/2/18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07D5E6C0-8B7D-43E5-8BFE-450AD3375E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682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70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8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11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09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5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72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701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236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210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74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58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198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909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548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97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45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325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494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662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252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89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5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20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0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88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86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82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8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68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9D8F-6412-47C4-9B4F-9AD7E072D4B8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4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3D5-58ED-4CB8-859F-58FEB381673B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1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12C3-C4F7-45EC-97FE-22DFF73DAE4C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7F3D-35E3-497E-8414-2501650E6C1A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88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2F2E-A7ED-402A-910D-8119DB5943E8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AA43-009F-459B-B91D-B1FBFC119367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07A9-347C-454C-A083-B2284DAEDF97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651-E978-422A-AA73-81366649DBA0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CA0E-CDCE-4D1B-8AC5-760118F25777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51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A3FD-42DB-4CA4-AAA3-B800610A6900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244E-BB8F-465A-A72B-566098599826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5355-A5F6-451C-A179-317F5ED261C7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2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6EE7-DD22-4AE6-B21D-EF90FBEDF44D}" type="datetime2">
              <a:rPr lang="zh-TW" altLang="en-US" smtClean="0"/>
              <a:t>2017年2月18日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8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7" y="0"/>
            <a:ext cx="9345345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4" y="2155288"/>
            <a:ext cx="3885837" cy="168195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9" name="副標題 4"/>
          <p:cNvSpPr txBox="1">
            <a:spLocks/>
          </p:cNvSpPr>
          <p:nvPr/>
        </p:nvSpPr>
        <p:spPr>
          <a:xfrm>
            <a:off x="1416468" y="5915960"/>
            <a:ext cx="3418448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407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7"/>
            <a:ext cx="9144000" cy="6858000"/>
          </a:xfrm>
          <a:prstGeom prst="rect">
            <a:avLst/>
          </a:prstGeom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0" y="496038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</a:t>
            </a:r>
            <a:r>
              <a:rPr lang="zh-TW" altLang="en-US" sz="3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</a:t>
            </a:r>
            <a:r>
              <a:rPr lang="zh-TW" altLang="en-US" sz="34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與</a:t>
            </a:r>
            <a:r>
              <a:rPr lang="zh-TW" altLang="en-US" sz="3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r>
              <a:rPr lang="zh-TW" altLang="en-US" sz="34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</a:t>
            </a:r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帳戶方案申請途徑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2028708"/>
            <a:ext cx="8640000" cy="279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0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35"/>
            <a:ext cx="9206144" cy="69046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70425" y="4501852"/>
            <a:ext cx="1080000" cy="18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1-10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日教育部受理申請計畫</a:t>
            </a:r>
            <a:endParaRPr lang="zh-TW" altLang="en-US"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18024" y="1952624"/>
            <a:ext cx="919059" cy="46168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機制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企業面試甄選錄用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89863" y="2830513"/>
            <a:ext cx="979487" cy="1524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3600450" y="1957388"/>
            <a:ext cx="1108075" cy="170497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認定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</a:t>
            </a:r>
          </a:p>
        </p:txBody>
      </p:sp>
      <p:pic>
        <p:nvPicPr>
          <p:cNvPr id="3087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94584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文字方塊 24"/>
          <p:cNvSpPr txBox="1">
            <a:spLocks noChangeArrowheads="1"/>
          </p:cNvSpPr>
          <p:nvPr/>
        </p:nvSpPr>
        <p:spPr bwMode="auto">
          <a:xfrm>
            <a:off x="4828266" y="2368227"/>
            <a:ext cx="144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經認定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為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</a:p>
        </p:txBody>
      </p:sp>
      <p:sp>
        <p:nvSpPr>
          <p:cNvPr id="34" name="矩形 33"/>
          <p:cNvSpPr/>
          <p:nvPr/>
        </p:nvSpPr>
        <p:spPr>
          <a:xfrm>
            <a:off x="1255713" y="1952625"/>
            <a:ext cx="1654175" cy="79216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目的事業主管機關主動調查</a:t>
            </a:r>
          </a:p>
        </p:txBody>
      </p:sp>
      <p:sp>
        <p:nvSpPr>
          <p:cNvPr id="35" name="矩形 34"/>
          <p:cNvSpPr/>
          <p:nvPr/>
        </p:nvSpPr>
        <p:spPr>
          <a:xfrm>
            <a:off x="1263650" y="2847975"/>
            <a:ext cx="1655763" cy="79216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8" name="向右箭號 37"/>
          <p:cNvSpPr/>
          <p:nvPr/>
        </p:nvSpPr>
        <p:spPr>
          <a:xfrm>
            <a:off x="3048709" y="2335235"/>
            <a:ext cx="432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3094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75" y="3282300"/>
            <a:ext cx="7540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82" y="360786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750154" y="5851486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105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度</a:t>
            </a:r>
            <a:endParaRPr lang="en-US" altLang="zh-TW" sz="1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畢業生</a:t>
            </a:r>
          </a:p>
        </p:txBody>
      </p:sp>
      <p:pic>
        <p:nvPicPr>
          <p:cNvPr id="3097" name="圖片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93" y="5760981"/>
            <a:ext cx="1376196" cy="8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文字方塊 44"/>
          <p:cNvSpPr txBox="1">
            <a:spLocks noChangeArrowheads="1"/>
          </p:cNvSpPr>
          <p:nvPr/>
        </p:nvSpPr>
        <p:spPr bwMode="auto">
          <a:xfrm>
            <a:off x="1846555" y="5085969"/>
            <a:ext cx="923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調查有意願先就業之應屆畢業生</a:t>
            </a:r>
          </a:p>
        </p:txBody>
      </p:sp>
      <p:sp>
        <p:nvSpPr>
          <p:cNvPr id="3099" name="文字方塊 2052"/>
          <p:cNvSpPr txBox="1">
            <a:spLocks noChangeArrowheads="1"/>
          </p:cNvSpPr>
          <p:nvPr/>
        </p:nvSpPr>
        <p:spPr bwMode="auto">
          <a:xfrm>
            <a:off x="1408113" y="3656013"/>
            <a:ext cx="1303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月前</a:t>
            </a:r>
          </a:p>
        </p:txBody>
      </p:sp>
      <p:sp>
        <p:nvSpPr>
          <p:cNvPr id="3101" name="文字方塊 3"/>
          <p:cNvSpPr txBox="1">
            <a:spLocks noChangeArrowheads="1"/>
          </p:cNvSpPr>
          <p:nvPr/>
        </p:nvSpPr>
        <p:spPr bwMode="auto">
          <a:xfrm>
            <a:off x="234156" y="1498685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180975" y="4313237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3" name="文字方塊 4"/>
          <p:cNvSpPr txBox="1">
            <a:spLocks noChangeArrowheads="1"/>
          </p:cNvSpPr>
          <p:nvPr/>
        </p:nvSpPr>
        <p:spPr bwMode="auto">
          <a:xfrm>
            <a:off x="485775" y="22272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4" name="文字方塊 36"/>
          <p:cNvSpPr txBox="1">
            <a:spLocks noChangeArrowheads="1"/>
          </p:cNvSpPr>
          <p:nvPr/>
        </p:nvSpPr>
        <p:spPr bwMode="auto">
          <a:xfrm>
            <a:off x="487363" y="304165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238584" y="5031916"/>
            <a:ext cx="1277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305509" y="4589130"/>
            <a:ext cx="1103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496038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青年就業領航計畫及青年儲蓄</a:t>
            </a:r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帳戶申請途徑</a:t>
            </a:r>
          </a:p>
        </p:txBody>
      </p:sp>
      <p:sp>
        <p:nvSpPr>
          <p:cNvPr id="33" name="向右箭號 32"/>
          <p:cNvSpPr/>
          <p:nvPr/>
        </p:nvSpPr>
        <p:spPr>
          <a:xfrm>
            <a:off x="3046361" y="3001459"/>
            <a:ext cx="432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4755830" y="2736326"/>
            <a:ext cx="165600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2" name="向右箭號 41"/>
          <p:cNvSpPr/>
          <p:nvPr/>
        </p:nvSpPr>
        <p:spPr>
          <a:xfrm>
            <a:off x="5288121" y="4870163"/>
            <a:ext cx="120511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1846555" y="4870160"/>
            <a:ext cx="93600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4" name="向右箭號 43"/>
          <p:cNvSpPr/>
          <p:nvPr/>
        </p:nvSpPr>
        <p:spPr>
          <a:xfrm>
            <a:off x="7471651" y="3568513"/>
            <a:ext cx="288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94543" y="4558513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6521" y="4153743"/>
            <a:ext cx="534389" cy="5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2802001" y="4501853"/>
            <a:ext cx="1080000" cy="18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學校審查及推薦</a:t>
            </a:r>
            <a:endParaRPr lang="zh-TW" altLang="en-US"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6" y="6055836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3900669" y="4879542"/>
            <a:ext cx="25200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</p:spTree>
    <p:extLst>
      <p:ext uri="{BB962C8B-B14F-4D97-AF65-F5344CB8AC3E}">
        <p14:creationId xmlns:p14="http://schemas.microsoft.com/office/powerpoint/2010/main" val="35802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61"/>
            <a:ext cx="9273815" cy="69553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12111" y="2414358"/>
            <a:ext cx="1080000" cy="2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1-10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日教育部青年署受理申請計畫</a:t>
            </a:r>
            <a:endParaRPr lang="zh-TW" altLang="en-US"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61402" y="2426909"/>
            <a:ext cx="936000" cy="2016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計畫開始執行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651681" y="4094584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105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度</a:t>
            </a:r>
            <a:endParaRPr lang="en-US" altLang="zh-TW" sz="1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畢業生</a:t>
            </a:r>
          </a:p>
        </p:txBody>
      </p:sp>
      <p:sp>
        <p:nvSpPr>
          <p:cNvPr id="3098" name="文字方塊 44"/>
          <p:cNvSpPr txBox="1">
            <a:spLocks noChangeArrowheads="1"/>
          </p:cNvSpPr>
          <p:nvPr/>
        </p:nvSpPr>
        <p:spPr bwMode="auto">
          <a:xfrm>
            <a:off x="1695563" y="3573531"/>
            <a:ext cx="923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調查有意願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先體驗之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307975" y="162004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端</a:t>
            </a: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169350" y="3511129"/>
            <a:ext cx="1277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238182" y="3055349"/>
            <a:ext cx="1103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496038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青年體驗學習計畫申請途徑</a:t>
            </a:r>
          </a:p>
        </p:txBody>
      </p:sp>
      <p:sp>
        <p:nvSpPr>
          <p:cNvPr id="42" name="向右箭號 41"/>
          <p:cNvSpPr/>
          <p:nvPr/>
        </p:nvSpPr>
        <p:spPr>
          <a:xfrm>
            <a:off x="5227779" y="3329277"/>
            <a:ext cx="120511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1721716" y="3331933"/>
            <a:ext cx="93600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11166" y="2728065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174" y="1991879"/>
            <a:ext cx="534389" cy="5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2711898" y="2421679"/>
            <a:ext cx="1080000" cy="2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學校審查及推薦</a:t>
            </a: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72" y="4183237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3838260" y="3330896"/>
            <a:ext cx="252000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48" y="3545088"/>
            <a:ext cx="1536869" cy="14732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84" y="2068497"/>
            <a:ext cx="1145885" cy="13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圖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9144000" cy="685800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0" y="90872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四、實施方式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716024" y="3112755"/>
            <a:ext cx="7830590" cy="510961"/>
            <a:chOff x="449692" y="2780928"/>
            <a:chExt cx="7830590" cy="510961"/>
          </a:xfrm>
        </p:grpSpPr>
        <p:grpSp>
          <p:nvGrpSpPr>
            <p:cNvPr id="46" name="群組 45"/>
            <p:cNvGrpSpPr/>
            <p:nvPr/>
          </p:nvGrpSpPr>
          <p:grpSpPr>
            <a:xfrm>
              <a:off x="449692" y="2780928"/>
              <a:ext cx="3444076" cy="502083"/>
              <a:chOff x="790698" y="1893205"/>
              <a:chExt cx="3444076" cy="50208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790698" y="1893205"/>
                <a:ext cx="3444076" cy="502083"/>
                <a:chOff x="3463746" y="1844824"/>
                <a:chExt cx="34440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平行四邊形 48"/>
                <p:cNvSpPr/>
                <p:nvPr/>
              </p:nvSpPr>
              <p:spPr>
                <a:xfrm>
                  <a:off x="3695568" y="1844824"/>
                  <a:ext cx="32122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平行四邊形 4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900450" y="1925312"/>
                <a:ext cx="3199405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4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   生涯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輔導及計畫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申請   </a:t>
                </a: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22406" y="2786401"/>
              <a:ext cx="2094258" cy="505488"/>
              <a:chOff x="4027772" y="2786401"/>
              <a:chExt cx="2094258" cy="505488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027772" y="2789806"/>
                <a:ext cx="2094258" cy="502083"/>
                <a:chOff x="4767732" y="1853702"/>
                <a:chExt cx="199596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平行四邊形 53"/>
                <p:cNvSpPr/>
                <p:nvPr/>
              </p:nvSpPr>
              <p:spPr>
                <a:xfrm>
                  <a:off x="4857940" y="1853702"/>
                  <a:ext cx="19057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平行四邊形 54"/>
                <p:cNvSpPr/>
                <p:nvPr/>
              </p:nvSpPr>
              <p:spPr>
                <a:xfrm>
                  <a:off x="4767732" y="1853702"/>
                  <a:ext cx="589601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4155910" y="2786401"/>
                <a:ext cx="18675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審查方式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6077536" y="2780928"/>
              <a:ext cx="2202746" cy="506522"/>
              <a:chOff x="812678" y="1893205"/>
              <a:chExt cx="2202746" cy="506522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12678" y="1893205"/>
                <a:ext cx="2122897" cy="502083"/>
                <a:chOff x="3485726" y="1844824"/>
                <a:chExt cx="212289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9" name="平行四邊形 58"/>
                <p:cNvSpPr/>
                <p:nvPr/>
              </p:nvSpPr>
              <p:spPr>
                <a:xfrm>
                  <a:off x="3500261" y="1844824"/>
                  <a:ext cx="2108362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平行四邊形 59"/>
                <p:cNvSpPr/>
                <p:nvPr/>
              </p:nvSpPr>
              <p:spPr>
                <a:xfrm>
                  <a:off x="348572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矩形 57"/>
              <p:cNvSpPr/>
              <p:nvPr/>
            </p:nvSpPr>
            <p:spPr>
              <a:xfrm>
                <a:off x="915910" y="1934984"/>
                <a:ext cx="209951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6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就學配套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716024" y="4948708"/>
            <a:ext cx="7025308" cy="502083"/>
            <a:chOff x="449692" y="4509120"/>
            <a:chExt cx="7025308" cy="502083"/>
          </a:xfrm>
        </p:grpSpPr>
        <p:grpSp>
          <p:nvGrpSpPr>
            <p:cNvPr id="93" name="群組 92"/>
            <p:cNvGrpSpPr/>
            <p:nvPr/>
          </p:nvGrpSpPr>
          <p:grpSpPr>
            <a:xfrm>
              <a:off x="449692" y="4509120"/>
              <a:ext cx="3693251" cy="502083"/>
              <a:chOff x="431225" y="4509120"/>
              <a:chExt cx="3693251" cy="502083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431225" y="4509120"/>
                <a:ext cx="3309157" cy="502083"/>
                <a:chOff x="431225" y="4509120"/>
                <a:chExt cx="330915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9" name="平行四邊形 78"/>
                <p:cNvSpPr/>
                <p:nvPr/>
              </p:nvSpPr>
              <p:spPr>
                <a:xfrm>
                  <a:off x="663048" y="4509120"/>
                  <a:ext cx="307733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平行四邊形 79"/>
                <p:cNvSpPr/>
                <p:nvPr/>
              </p:nvSpPr>
              <p:spPr>
                <a:xfrm>
                  <a:off x="431225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8" name="矩形 77"/>
              <p:cNvSpPr/>
              <p:nvPr/>
            </p:nvSpPr>
            <p:spPr>
              <a:xfrm>
                <a:off x="540978" y="4514593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體驗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期間進修方式</a:t>
                </a:r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3781743" y="4509120"/>
              <a:ext cx="3693257" cy="502083"/>
              <a:chOff x="-181340" y="4509120"/>
              <a:chExt cx="3693257" cy="50208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-181340" y="4509120"/>
                <a:ext cx="2234921" cy="502083"/>
                <a:chOff x="-181340" y="4509120"/>
                <a:chExt cx="2234921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97" name="平行四邊形 96"/>
                <p:cNvSpPr/>
                <p:nvPr/>
              </p:nvSpPr>
              <p:spPr>
                <a:xfrm>
                  <a:off x="423350" y="4509120"/>
                  <a:ext cx="1630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平行四邊形 97"/>
                <p:cNvSpPr/>
                <p:nvPr/>
              </p:nvSpPr>
              <p:spPr>
                <a:xfrm>
                  <a:off x="-181340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-71581" y="4514593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11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兵役配套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59" name="群組 158"/>
          <p:cNvGrpSpPr/>
          <p:nvPr/>
        </p:nvGrpSpPr>
        <p:grpSpPr>
          <a:xfrm>
            <a:off x="716024" y="2133010"/>
            <a:ext cx="7481138" cy="502083"/>
            <a:chOff x="449692" y="2221398"/>
            <a:chExt cx="7481138" cy="502083"/>
          </a:xfrm>
        </p:grpSpPr>
        <p:grpSp>
          <p:nvGrpSpPr>
            <p:cNvPr id="41" name="群組 40"/>
            <p:cNvGrpSpPr/>
            <p:nvPr/>
          </p:nvGrpSpPr>
          <p:grpSpPr>
            <a:xfrm>
              <a:off x="5292078" y="2221398"/>
              <a:ext cx="2638752" cy="502083"/>
              <a:chOff x="27220" y="1893205"/>
              <a:chExt cx="2638752" cy="502083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27220" y="1893205"/>
                <a:ext cx="2638752" cy="502083"/>
                <a:chOff x="3463746" y="1844824"/>
                <a:chExt cx="263875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4" name="平行四邊形 43"/>
                <p:cNvSpPr/>
                <p:nvPr/>
              </p:nvSpPr>
              <p:spPr>
                <a:xfrm>
                  <a:off x="3695567" y="1844824"/>
                  <a:ext cx="24069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平行四邊形 44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3" name="矩形 42"/>
              <p:cNvSpPr/>
              <p:nvPr/>
            </p:nvSpPr>
            <p:spPr>
              <a:xfrm>
                <a:off x="190236" y="1898678"/>
                <a:ext cx="2408047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名額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推薦機制</a:t>
                </a:r>
              </a:p>
            </p:txBody>
          </p:sp>
        </p:grpSp>
        <p:grpSp>
          <p:nvGrpSpPr>
            <p:cNvPr id="99" name="群組 98"/>
            <p:cNvGrpSpPr/>
            <p:nvPr/>
          </p:nvGrpSpPr>
          <p:grpSpPr>
            <a:xfrm>
              <a:off x="449692" y="2221398"/>
              <a:ext cx="2075873" cy="502083"/>
              <a:chOff x="790698" y="1893205"/>
              <a:chExt cx="2075873" cy="502083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790698" y="1893205"/>
                <a:ext cx="2073053" cy="502083"/>
                <a:chOff x="3463746" y="1844824"/>
                <a:chExt cx="207305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2" name="平行四邊形 101"/>
                <p:cNvSpPr/>
                <p:nvPr/>
              </p:nvSpPr>
              <p:spPr>
                <a:xfrm>
                  <a:off x="3695568" y="1844824"/>
                  <a:ext cx="1841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平行四邊形 102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900451" y="1898678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mr-IN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mr-IN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方案</a:t>
                </a:r>
                <a:r>
                  <a:rPr lang="zh-TW" altLang="mr-IN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對象</a:t>
                </a: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2554203" y="2221398"/>
              <a:ext cx="3363861" cy="502083"/>
              <a:chOff x="2659569" y="2780928"/>
              <a:chExt cx="3363861" cy="502083"/>
            </a:xfrm>
          </p:grpSpPr>
          <p:grpSp>
            <p:nvGrpSpPr>
              <p:cNvPr id="117" name="群組 116"/>
              <p:cNvGrpSpPr/>
              <p:nvPr/>
            </p:nvGrpSpPr>
            <p:grpSpPr>
              <a:xfrm>
                <a:off x="2659569" y="2780928"/>
                <a:ext cx="2665868" cy="502083"/>
                <a:chOff x="3463746" y="1844824"/>
                <a:chExt cx="25407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9" name="平行四邊形 118"/>
                <p:cNvSpPr/>
                <p:nvPr/>
              </p:nvSpPr>
              <p:spPr>
                <a:xfrm>
                  <a:off x="3695569" y="1844824"/>
                  <a:ext cx="230892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平行四邊形 11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8" name="矩形 117"/>
              <p:cNvSpPr/>
              <p:nvPr/>
            </p:nvSpPr>
            <p:spPr>
              <a:xfrm>
                <a:off x="2774726" y="2786401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2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培訓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種子教師</a:t>
                </a:r>
              </a:p>
            </p:txBody>
          </p:sp>
        </p:grpSp>
      </p:grpSp>
      <p:grpSp>
        <p:nvGrpSpPr>
          <p:cNvPr id="138" name="群組 137"/>
          <p:cNvGrpSpPr/>
          <p:nvPr/>
        </p:nvGrpSpPr>
        <p:grpSpPr>
          <a:xfrm>
            <a:off x="716024" y="4006328"/>
            <a:ext cx="7580159" cy="502083"/>
            <a:chOff x="449692" y="3645024"/>
            <a:chExt cx="7580159" cy="502083"/>
          </a:xfrm>
        </p:grpSpPr>
        <p:grpSp>
          <p:nvGrpSpPr>
            <p:cNvPr id="104" name="群組 103"/>
            <p:cNvGrpSpPr/>
            <p:nvPr/>
          </p:nvGrpSpPr>
          <p:grpSpPr>
            <a:xfrm>
              <a:off x="3736603" y="3645024"/>
              <a:ext cx="2102509" cy="502083"/>
              <a:chOff x="586510" y="1893205"/>
              <a:chExt cx="2102509" cy="502083"/>
            </a:xfrm>
          </p:grpSpPr>
          <p:grpSp>
            <p:nvGrpSpPr>
              <p:cNvPr id="105" name="群組 104"/>
              <p:cNvGrpSpPr/>
              <p:nvPr/>
            </p:nvGrpSpPr>
            <p:grpSpPr>
              <a:xfrm>
                <a:off x="586510" y="1893205"/>
                <a:ext cx="2075876" cy="502083"/>
                <a:chOff x="3259558" y="1844824"/>
                <a:chExt cx="20758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7" name="平行四邊形 106"/>
                <p:cNvSpPr/>
                <p:nvPr/>
              </p:nvSpPr>
              <p:spPr>
                <a:xfrm>
                  <a:off x="3491383" y="1844824"/>
                  <a:ext cx="184405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8" name="平行四邊形 107"/>
                <p:cNvSpPr/>
                <p:nvPr/>
              </p:nvSpPr>
              <p:spPr>
                <a:xfrm>
                  <a:off x="3259558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722899" y="1898678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8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優質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職缺</a:t>
                </a:r>
              </a:p>
            </p:txBody>
          </p:sp>
        </p:grpSp>
        <p:grpSp>
          <p:nvGrpSpPr>
            <p:cNvPr id="126" name="群組 125"/>
            <p:cNvGrpSpPr/>
            <p:nvPr/>
          </p:nvGrpSpPr>
          <p:grpSpPr>
            <a:xfrm>
              <a:off x="449692" y="3645024"/>
              <a:ext cx="3363861" cy="502083"/>
              <a:chOff x="2659569" y="2780928"/>
              <a:chExt cx="3363861" cy="502083"/>
            </a:xfrm>
          </p:grpSpPr>
          <p:grpSp>
            <p:nvGrpSpPr>
              <p:cNvPr id="127" name="群組 126"/>
              <p:cNvGrpSpPr/>
              <p:nvPr/>
            </p:nvGrpSpPr>
            <p:grpSpPr>
              <a:xfrm>
                <a:off x="2659569" y="2780928"/>
                <a:ext cx="3181022" cy="502083"/>
                <a:chOff x="3463746" y="1844824"/>
                <a:chExt cx="3031718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29" name="平行四邊形 128"/>
                <p:cNvSpPr/>
                <p:nvPr/>
              </p:nvSpPr>
              <p:spPr>
                <a:xfrm>
                  <a:off x="3695568" y="1844824"/>
                  <a:ext cx="2799896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0" name="平行四邊形 12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8" name="矩形 127"/>
              <p:cNvSpPr/>
              <p:nvPr/>
            </p:nvSpPr>
            <p:spPr>
              <a:xfrm>
                <a:off x="2774726" y="2786401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7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儲蓄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帳戶撥提方式</a:t>
                </a: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5900608" y="3645024"/>
              <a:ext cx="2129243" cy="502083"/>
              <a:chOff x="364565" y="1893205"/>
              <a:chExt cx="2129243" cy="502083"/>
            </a:xfrm>
          </p:grpSpPr>
          <p:grpSp>
            <p:nvGrpSpPr>
              <p:cNvPr id="132" name="群組 131"/>
              <p:cNvGrpSpPr/>
              <p:nvPr/>
            </p:nvGrpSpPr>
            <p:grpSpPr>
              <a:xfrm>
                <a:off x="364565" y="1893205"/>
                <a:ext cx="2129243" cy="502083"/>
                <a:chOff x="3037613" y="1844824"/>
                <a:chExt cx="21292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4" name="平行四邊形 133"/>
                <p:cNvSpPr/>
                <p:nvPr/>
              </p:nvSpPr>
              <p:spPr>
                <a:xfrm>
                  <a:off x="3038619" y="1844824"/>
                  <a:ext cx="2128237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5" name="平行四邊形 134"/>
                <p:cNvSpPr/>
                <p:nvPr/>
              </p:nvSpPr>
              <p:spPr>
                <a:xfrm>
                  <a:off x="3037613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500952" y="1898678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9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職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缺媒合</a:t>
                </a: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440266" y="1830045"/>
            <a:ext cx="8271933" cy="4668482"/>
            <a:chOff x="1195756" y="1830045"/>
            <a:chExt cx="6876479" cy="4668482"/>
          </a:xfrm>
        </p:grpSpPr>
        <p:sp>
          <p:nvSpPr>
            <p:cNvPr id="13" name="內容版面配置區 8"/>
            <p:cNvSpPr txBox="1">
              <a:spLocks/>
            </p:cNvSpPr>
            <p:nvPr/>
          </p:nvSpPr>
          <p:spPr>
            <a:xfrm>
              <a:off x="1195756" y="2574375"/>
              <a:ext cx="2546252" cy="1584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altLang="zh-TW" sz="3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105</a:t>
              </a:r>
              <a:r>
                <a:rPr lang="zh-TW" altLang="zh-TW" sz="3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學年</a:t>
              </a:r>
              <a:r>
                <a:rPr lang="zh-TW" altLang="zh-TW" sz="3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度</a:t>
              </a:r>
              <a:endParaRPr lang="en-US" altLang="zh-TW" sz="3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ctr">
                <a:buNone/>
              </a:pPr>
              <a:r>
                <a:rPr lang="zh-TW" altLang="zh-TW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</a:t>
              </a:r>
              <a:r>
                <a:rPr lang="zh-TW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</a:t>
              </a: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5575860" y="2357144"/>
              <a:ext cx="2496375" cy="143957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產學攜手合作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計畫（教育部）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雙軌訓練旗艦計畫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（勞動部）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產學訓合作訓練（勞動部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681" y="1830045"/>
              <a:ext cx="1650936" cy="4668482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2456003" y="4053545"/>
              <a:ext cx="1308577" cy="359175"/>
              <a:chOff x="2548075" y="4106831"/>
              <a:chExt cx="1308577" cy="359175"/>
            </a:xfrm>
          </p:grpSpPr>
          <p:cxnSp>
            <p:nvCxnSpPr>
              <p:cNvPr id="14" name="直線接點 13"/>
              <p:cNvCxnSpPr/>
              <p:nvPr/>
            </p:nvCxnSpPr>
            <p:spPr>
              <a:xfrm>
                <a:off x="2548075" y="4466006"/>
                <a:ext cx="1308577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箭頭接點 20"/>
              <p:cNvCxnSpPr/>
              <p:nvPr/>
            </p:nvCxnSpPr>
            <p:spPr>
              <a:xfrm flipV="1">
                <a:off x="2548075" y="4106831"/>
                <a:ext cx="0" cy="359175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群組 37"/>
            <p:cNvGrpSpPr/>
            <p:nvPr/>
          </p:nvGrpSpPr>
          <p:grpSpPr>
            <a:xfrm flipH="1">
              <a:off x="5504003" y="3819865"/>
              <a:ext cx="1308577" cy="359175"/>
              <a:chOff x="2548075" y="4106831"/>
              <a:chExt cx="1308577" cy="359175"/>
            </a:xfrm>
          </p:grpSpPr>
          <p:cxnSp>
            <p:nvCxnSpPr>
              <p:cNvPr id="39" name="直線接點 38"/>
              <p:cNvCxnSpPr/>
              <p:nvPr/>
            </p:nvCxnSpPr>
            <p:spPr>
              <a:xfrm>
                <a:off x="2548075" y="4466006"/>
                <a:ext cx="1308577" cy="0"/>
              </a:xfrm>
              <a:prstGeom prst="line">
                <a:avLst/>
              </a:prstGeom>
              <a:ln>
                <a:solidFill>
                  <a:srgbClr val="139B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箭頭接點 39"/>
              <p:cNvCxnSpPr/>
              <p:nvPr/>
            </p:nvCxnSpPr>
            <p:spPr>
              <a:xfrm flipV="1">
                <a:off x="2548075" y="4106831"/>
                <a:ext cx="0" cy="359175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方案對</a:t>
            </a:r>
            <a:r>
              <a:rPr lang="zh-TW" altLang="en-US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</a:p>
        </p:txBody>
      </p:sp>
      <p:sp>
        <p:nvSpPr>
          <p:cNvPr id="28" name="矩形 27"/>
          <p:cNvSpPr/>
          <p:nvPr/>
        </p:nvSpPr>
        <p:spPr>
          <a:xfrm>
            <a:off x="4002812" y="3309584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對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0356" y="3309584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排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6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培</a:t>
            </a:r>
            <a:r>
              <a:rPr lang="zh-TW" altLang="en-US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訓種子教師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975895" y="1993033"/>
            <a:ext cx="7192210" cy="1438499"/>
            <a:chOff x="1069474" y="1884953"/>
            <a:chExt cx="7192210" cy="1438499"/>
          </a:xfrm>
        </p:grpSpPr>
        <p:sp>
          <p:nvSpPr>
            <p:cNvPr id="18" name="圓角矩形 17"/>
            <p:cNvSpPr/>
            <p:nvPr/>
          </p:nvSpPr>
          <p:spPr>
            <a:xfrm>
              <a:off x="1069474" y="1884953"/>
              <a:ext cx="7192210" cy="143849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0787" y="2028987"/>
              <a:ext cx="6316293" cy="1126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457200" lvl="0" indent="-457200">
                <a:lnSpc>
                  <a:spcPct val="140000"/>
                </a:lnSpc>
                <a:buFont typeface="+mj-lt"/>
                <a:buAutoNum type="arabicPeriod"/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高中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職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每校</a:t>
              </a:r>
              <a:r>
                <a:rPr lang="en-US" altLang="zh-TW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名種子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教師</a:t>
              </a:r>
            </a:p>
            <a:p>
              <a:pPr marL="457200" lvl="0" indent="-457200">
                <a:lnSpc>
                  <a:spcPct val="140000"/>
                </a:lnSpc>
                <a:buFont typeface="+mj-lt"/>
                <a:buAutoNum type="arabicPeriod"/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本部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於</a:t>
              </a:r>
              <a:r>
                <a:rPr lang="en-US" altLang="zh-TW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106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r>
                <a:rPr lang="en-US" altLang="zh-TW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月前完成種子教師培訓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工作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711200" y="4573131"/>
            <a:ext cx="7740600" cy="1440000"/>
            <a:chOff x="887664" y="4262401"/>
            <a:chExt cx="7334712" cy="1438807"/>
          </a:xfrm>
        </p:grpSpPr>
        <p:sp>
          <p:nvSpPr>
            <p:cNvPr id="32" name="圓角矩形 31"/>
            <p:cNvSpPr/>
            <p:nvPr/>
          </p:nvSpPr>
          <p:spPr>
            <a:xfrm>
              <a:off x="887664" y="4262401"/>
              <a:ext cx="7334712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1029365" y="4412906"/>
              <a:ext cx="1306699" cy="1137797"/>
              <a:chOff x="1029365" y="4412906"/>
              <a:chExt cx="1306699" cy="113779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1040064" y="4412906"/>
                <a:ext cx="1296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/>
              <p:cNvSpPr txBox="1">
                <a:spLocks/>
              </p:cNvSpPr>
              <p:nvPr/>
            </p:nvSpPr>
            <p:spPr>
              <a:xfrm>
                <a:off x="1029365" y="4554331"/>
                <a:ext cx="1301278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</a:t>
                </a: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導</a:t>
                </a:r>
                <a:endPara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  <a:endParaRPr lang="zh-TW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470545" y="4412906"/>
              <a:ext cx="1296000" cy="1137797"/>
              <a:chOff x="2470545" y="4437112"/>
              <a:chExt cx="1296000" cy="1137797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2470545" y="4437112"/>
                <a:ext cx="1296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內容版面配置區 8"/>
              <p:cNvSpPr txBox="1">
                <a:spLocks/>
              </p:cNvSpPr>
              <p:nvPr/>
            </p:nvSpPr>
            <p:spPr>
              <a:xfrm>
                <a:off x="2482959" y="4554331"/>
                <a:ext cx="1283586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功</a:t>
                </a: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能</a:t>
                </a:r>
                <a:endParaRPr lang="zh-TW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6140440" y="4412906"/>
              <a:ext cx="1978513" cy="1137797"/>
              <a:chOff x="6140440" y="4437112"/>
              <a:chExt cx="1978513" cy="1137797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6140440" y="4437112"/>
                <a:ext cx="197851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6140441" y="4554024"/>
                <a:ext cx="197851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有意願學生</a:t>
                </a: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撰擬申請計畫書</a:t>
                </a:r>
                <a:endParaRPr lang="zh-TW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3901026" y="4412906"/>
              <a:ext cx="2096467" cy="1137797"/>
              <a:chOff x="3901026" y="4437112"/>
              <a:chExt cx="2096467" cy="1137797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3909493" y="4437112"/>
                <a:ext cx="2088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3901026" y="4564810"/>
                <a:ext cx="2096467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調查有意願學生</a:t>
                </a:r>
                <a:endPara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提報</a:t>
                </a:r>
                <a:r>
                  <a:rPr lang="zh-TW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推薦</a:t>
                </a:r>
                <a:r>
                  <a:rPr lang="zh-TW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比率</a:t>
                </a:r>
                <a:endParaRPr lang="zh-TW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3635511" y="3750993"/>
            <a:ext cx="1844842" cy="695348"/>
            <a:chOff x="3649579" y="3592779"/>
            <a:chExt cx="1844842" cy="695348"/>
          </a:xfrm>
        </p:grpSpPr>
        <p:sp>
          <p:nvSpPr>
            <p:cNvPr id="35" name="五邊形 34"/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49579" y="3633954"/>
              <a:ext cx="1844842" cy="49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 任務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1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562487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名額</a:t>
            </a:r>
            <a:r>
              <a:rPr lang="zh-TW" altLang="en-US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推薦機制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443883" y="1627007"/>
            <a:ext cx="8232179" cy="4658322"/>
            <a:chOff x="848281" y="1980781"/>
            <a:chExt cx="7432007" cy="4309859"/>
          </a:xfrm>
        </p:grpSpPr>
        <p:grpSp>
          <p:nvGrpSpPr>
            <p:cNvPr id="26" name="群組 25"/>
            <p:cNvGrpSpPr/>
            <p:nvPr/>
          </p:nvGrpSpPr>
          <p:grpSpPr>
            <a:xfrm>
              <a:off x="848281" y="1980781"/>
              <a:ext cx="3445084" cy="4309859"/>
              <a:chOff x="848281" y="1980781"/>
              <a:chExt cx="3445084" cy="4309859"/>
            </a:xfrm>
          </p:grpSpPr>
          <p:grpSp>
            <p:nvGrpSpPr>
              <p:cNvPr id="37" name="群組 36"/>
              <p:cNvGrpSpPr/>
              <p:nvPr/>
            </p:nvGrpSpPr>
            <p:grpSpPr>
              <a:xfrm>
                <a:off x="848281" y="1980781"/>
                <a:ext cx="3445084" cy="4309859"/>
                <a:chOff x="848281" y="1980781"/>
                <a:chExt cx="3445084" cy="4309859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848281" y="2990126"/>
                  <a:ext cx="3445083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圓角化同側角落矩形 43"/>
                <p:cNvSpPr/>
                <p:nvPr/>
              </p:nvSpPr>
              <p:spPr>
                <a:xfrm>
                  <a:off x="848282" y="1980781"/>
                  <a:ext cx="3445083" cy="999211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1" name="內容版面配置區 8"/>
              <p:cNvSpPr txBox="1">
                <a:spLocks/>
              </p:cNvSpPr>
              <p:nvPr/>
            </p:nvSpPr>
            <p:spPr>
              <a:xfrm>
                <a:off x="1008578" y="3178207"/>
                <a:ext cx="3141784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</a:t>
                </a:r>
                <a:r>
                  <a:rPr lang="zh-TW" altLang="en-US" sz="18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「青年就業領航計畫」</a:t>
                </a:r>
                <a:r>
                  <a:rPr lang="en-US" altLang="zh-TW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106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年</a:t>
                </a:r>
                <a:r>
                  <a:rPr lang="en-US" altLang="zh-TW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月學校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初步調查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105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學年度有意願參加應屆畢業學生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人數及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比率</a:t>
                </a: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生活及國際體驗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青年體驗學習計畫」</a:t>
                </a:r>
                <a:r>
                  <a:rPr lang="en-US" altLang="zh-TW" sz="1800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106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年</a:t>
                </a:r>
                <a:r>
                  <a:rPr lang="en-US" altLang="zh-TW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月學校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初步調查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105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學年度有意願參加應屆畢業學生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人數</a:t>
                </a:r>
                <a:endParaRPr lang="en-US" altLang="zh-TW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164537" y="2242937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學校調查</a:t>
                </a: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4831617" y="1980781"/>
              <a:ext cx="3448671" cy="4309858"/>
              <a:chOff x="844693" y="1980781"/>
              <a:chExt cx="3448671" cy="4309858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844693" y="1980781"/>
                <a:ext cx="3448671" cy="4309858"/>
                <a:chOff x="844693" y="1980781"/>
                <a:chExt cx="3448671" cy="4309858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848281" y="2990125"/>
                  <a:ext cx="3445083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圓角化同側角落矩形 35"/>
                <p:cNvSpPr/>
                <p:nvPr/>
              </p:nvSpPr>
              <p:spPr>
                <a:xfrm>
                  <a:off x="844693" y="1980781"/>
                  <a:ext cx="3445083" cy="999211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3" name="內容版面配置區 8"/>
              <p:cNvSpPr txBox="1">
                <a:spLocks/>
              </p:cNvSpPr>
              <p:nvPr/>
            </p:nvSpPr>
            <p:spPr>
              <a:xfrm>
                <a:off x="1029030" y="3178205"/>
                <a:ext cx="3069652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</a:t>
                </a: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」</a:t>
                </a:r>
                <a:r>
                  <a:rPr lang="en-US" altLang="zh-TW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106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年</a:t>
                </a:r>
                <a:r>
                  <a:rPr lang="en-US" altLang="zh-TW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月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依據勞動部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公告職場體驗職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缺，核定推薦總額及各高中職推薦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比率</a:t>
                </a: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</a:t>
                </a:r>
                <a:r>
                  <a:rPr lang="zh-TW" altLang="en-US" sz="18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</a:t>
                </a: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無名額限制</a:t>
                </a: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114237" y="1981835"/>
                <a:ext cx="2922140" cy="99921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核定總額及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各校推薦比率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0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17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443883" y="1627007"/>
            <a:ext cx="8232179" cy="4658322"/>
            <a:chOff x="848281" y="1980781"/>
            <a:chExt cx="7432007" cy="4309859"/>
          </a:xfrm>
        </p:grpSpPr>
        <p:grpSp>
          <p:nvGrpSpPr>
            <p:cNvPr id="26" name="群組 25"/>
            <p:cNvGrpSpPr/>
            <p:nvPr/>
          </p:nvGrpSpPr>
          <p:grpSpPr>
            <a:xfrm>
              <a:off x="848281" y="1980781"/>
              <a:ext cx="3445084" cy="4309859"/>
              <a:chOff x="848281" y="1980781"/>
              <a:chExt cx="3445084" cy="4309859"/>
            </a:xfrm>
          </p:grpSpPr>
          <p:grpSp>
            <p:nvGrpSpPr>
              <p:cNvPr id="37" name="群組 36"/>
              <p:cNvGrpSpPr/>
              <p:nvPr/>
            </p:nvGrpSpPr>
            <p:grpSpPr>
              <a:xfrm>
                <a:off x="848281" y="1980781"/>
                <a:ext cx="3445084" cy="4309859"/>
                <a:chOff x="848281" y="1980781"/>
                <a:chExt cx="3445084" cy="4309859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848281" y="2990126"/>
                  <a:ext cx="3445083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圓角化同側角落矩形 43"/>
                <p:cNvSpPr/>
                <p:nvPr/>
              </p:nvSpPr>
              <p:spPr>
                <a:xfrm>
                  <a:off x="848282" y="1980781"/>
                  <a:ext cx="3445083" cy="999211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1" name="內容版面配置區 8"/>
              <p:cNvSpPr txBox="1">
                <a:spLocks/>
              </p:cNvSpPr>
              <p:nvPr/>
            </p:nvSpPr>
            <p:spPr>
              <a:xfrm>
                <a:off x="1008578" y="3178207"/>
                <a:ext cx="3141784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4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各校應就輔導專業，依據性向及生涯輔導結果推薦學生</a:t>
                </a:r>
              </a:p>
              <a:p>
                <a:pPr algn="just" defTabSz="914400">
                  <a:lnSpc>
                    <a:spcPct val="14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輔導學生撰寫職場、生活及國際體驗申請計畫</a:t>
                </a: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164537" y="2242937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學校輔導</a:t>
                </a:r>
                <a:endPara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4815587" y="1980781"/>
              <a:ext cx="3464701" cy="4309858"/>
              <a:chOff x="828663" y="1980781"/>
              <a:chExt cx="3464701" cy="4309858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828663" y="1980781"/>
                <a:ext cx="3464701" cy="4309858"/>
                <a:chOff x="828663" y="1980781"/>
                <a:chExt cx="3464701" cy="4309858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848281" y="2990125"/>
                  <a:ext cx="3445083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圓角化同側角落矩形 35"/>
                <p:cNvSpPr/>
                <p:nvPr/>
              </p:nvSpPr>
              <p:spPr>
                <a:xfrm>
                  <a:off x="828663" y="1980781"/>
                  <a:ext cx="3445083" cy="999211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3" name="內容版面配置區 8"/>
              <p:cNvSpPr txBox="1">
                <a:spLocks/>
              </p:cNvSpPr>
              <p:nvPr/>
            </p:nvSpPr>
            <p:spPr>
              <a:xfrm>
                <a:off x="1029030" y="3178205"/>
                <a:ext cx="3069652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輔導學生於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106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1-10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日提出職場、生活及國際體驗申請計畫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114237" y="2265087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申請時間</a:t>
                </a:r>
                <a:endPara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18" name="標題 1"/>
          <p:cNvSpPr txBox="1">
            <a:spLocks/>
          </p:cNvSpPr>
          <p:nvPr/>
        </p:nvSpPr>
        <p:spPr>
          <a:xfrm>
            <a:off x="0" y="5624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生涯輔導及計畫</a:t>
            </a:r>
            <a:r>
              <a:rPr lang="zh-TW" altLang="en-US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</a:t>
            </a:r>
          </a:p>
        </p:txBody>
      </p:sp>
    </p:spTree>
    <p:extLst>
      <p:ext uri="{BB962C8B-B14F-4D97-AF65-F5344CB8AC3E}">
        <p14:creationId xmlns:p14="http://schemas.microsoft.com/office/powerpoint/2010/main" val="9271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562487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r>
              <a:rPr lang="zh-TW" altLang="en-US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方式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43883" y="1627007"/>
            <a:ext cx="8232180" cy="4658322"/>
            <a:chOff x="848281" y="1980781"/>
            <a:chExt cx="7432008" cy="4309859"/>
          </a:xfrm>
        </p:grpSpPr>
        <p:grpSp>
          <p:nvGrpSpPr>
            <p:cNvPr id="4" name="群組 3"/>
            <p:cNvGrpSpPr/>
            <p:nvPr/>
          </p:nvGrpSpPr>
          <p:grpSpPr>
            <a:xfrm>
              <a:off x="848281" y="1980781"/>
              <a:ext cx="3445084" cy="4309859"/>
              <a:chOff x="848281" y="1980781"/>
              <a:chExt cx="3445084" cy="4309859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848281" y="1980781"/>
                <a:ext cx="3445084" cy="4309859"/>
                <a:chOff x="848281" y="1980781"/>
                <a:chExt cx="3445084" cy="4309859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48281" y="2990126"/>
                  <a:ext cx="3445083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圓角化同側角落矩形 14"/>
                <p:cNvSpPr/>
                <p:nvPr/>
              </p:nvSpPr>
              <p:spPr>
                <a:xfrm>
                  <a:off x="848282" y="1980781"/>
                  <a:ext cx="3445083" cy="999211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" name="內容版面配置區 8"/>
              <p:cNvSpPr txBox="1">
                <a:spLocks/>
              </p:cNvSpPr>
              <p:nvPr/>
            </p:nvSpPr>
            <p:spPr>
              <a:xfrm>
                <a:off x="1008578" y="3178207"/>
                <a:ext cx="3141784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</a:t>
                </a:r>
                <a:r>
                  <a:rPr lang="zh-TW" altLang="en-US" sz="18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「青年就業領航計畫」學校執行小組參酌申請書、輔導綜合考評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結果、經濟情況、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原住民、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身心障礙等因素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，審查並推薦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有意願參與本方案之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學生</a:t>
                </a: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生活及國際體驗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青年體驗學習計畫」經學校初審後推薦</a:t>
                </a: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64537" y="2040702"/>
                <a:ext cx="2922140" cy="83717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zh-TW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(106</a:t>
                </a:r>
                <a:r>
                  <a:rPr lang="zh-TW" altLang="en-US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3-4</a:t>
                </a:r>
                <a:r>
                  <a:rPr lang="zh-TW" altLang="en-US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24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endParaRPr lang="en-US" altLang="zh-TW" sz="2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4835205" y="1980781"/>
              <a:ext cx="3445084" cy="4309858"/>
              <a:chOff x="848281" y="1980781"/>
              <a:chExt cx="3445084" cy="4309858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848281" y="1980781"/>
                <a:ext cx="3445084" cy="4309858"/>
                <a:chOff x="848281" y="1980781"/>
                <a:chExt cx="3445084" cy="4309858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848281" y="2990125"/>
                  <a:ext cx="3445083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圓角化同側角落矩形 25"/>
                <p:cNvSpPr/>
                <p:nvPr/>
              </p:nvSpPr>
              <p:spPr>
                <a:xfrm>
                  <a:off x="848282" y="1980781"/>
                  <a:ext cx="3445083" cy="999211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1029030" y="3178205"/>
                <a:ext cx="3069652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</a:t>
                </a: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」本部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組成審查小組，就整體區域分布、學校類型及非就業與就業課程等因素複審學校推薦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名單</a:t>
                </a: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</a:t>
                </a:r>
                <a:r>
                  <a:rPr lang="zh-TW" altLang="en-US" sz="18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</a:t>
                </a:r>
                <a:r>
                  <a:rPr lang="zh-TW" altLang="en-US" sz="18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「青年體驗學習計畫」本部組成審查小組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，複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審學校推薦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14237" y="2039334"/>
                <a:ext cx="2922140" cy="8371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zh-TW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(106</a:t>
                </a:r>
                <a:r>
                  <a:rPr lang="zh-TW" altLang="en-US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</a:t>
                </a:r>
                <a:r>
                  <a:rPr lang="zh-TW" altLang="en-US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24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endPara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55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555013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endParaRPr lang="zh-TW" altLang="en-US" sz="3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43883" y="1449879"/>
            <a:ext cx="8242917" cy="4805238"/>
            <a:chOff x="763406" y="1449879"/>
            <a:chExt cx="7617189" cy="4805238"/>
          </a:xfrm>
        </p:grpSpPr>
        <p:grpSp>
          <p:nvGrpSpPr>
            <p:cNvPr id="2" name="群組 1"/>
            <p:cNvGrpSpPr/>
            <p:nvPr/>
          </p:nvGrpSpPr>
          <p:grpSpPr>
            <a:xfrm>
              <a:off x="782123" y="1449879"/>
              <a:ext cx="7598472" cy="4805238"/>
              <a:chOff x="782123" y="1449879"/>
              <a:chExt cx="7598472" cy="4805238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1844371" y="1449879"/>
                <a:ext cx="6536224" cy="4805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圓角化同側角落矩形 2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圓角化同側角落矩形 2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79753" y="1516993"/>
              <a:ext cx="1064617" cy="13065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2814" y="3210026"/>
              <a:ext cx="474031" cy="131112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63406" y="4880723"/>
              <a:ext cx="1080965" cy="13065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18194" y="1454850"/>
              <a:ext cx="6194224" cy="466594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免持統測、學測成績，但需職場、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生活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及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國際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</a:t>
              </a:r>
              <a:r>
                <a:rPr lang="en-US" altLang="zh-TW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年以上資歷</a:t>
              </a:r>
            </a:p>
            <a:p>
              <a:pPr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：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科技校院採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聯合招生；一般大學採單獨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</a:t>
              </a:r>
            </a:p>
            <a:p>
              <a:pPr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招生方式：多元選才甄試（如書審、面試、實作測驗等）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著重就業體驗資歷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，學校自訂</a:t>
              </a:r>
              <a:r>
                <a:rPr lang="zh-TW" altLang="en-US" sz="3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加分</a:t>
              </a:r>
              <a:r>
                <a:rPr lang="zh-TW" altLang="en-US" sz="3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項目</a:t>
              </a:r>
              <a:endParaRPr lang="en-US" altLang="zh-TW" sz="3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持原畢業年度統測或學測成績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，並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需職場、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生活及國際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</a:t>
              </a:r>
              <a:r>
                <a:rPr lang="en-US" altLang="zh-TW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年以上資歷</a:t>
              </a: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入學管道：甄選入學（採同系分組方式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endPara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招生方式：第</a:t>
              </a:r>
              <a:r>
                <a:rPr lang="en-US" altLang="zh-TW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階段將原畢業年度統測或學測轉化為</a:t>
              </a:r>
              <a:r>
                <a:rPr lang="en-US" altLang="zh-TW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15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級距或</a:t>
              </a:r>
              <a:r>
                <a:rPr lang="en-US" altLang="zh-TW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5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標，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作為檢定之依據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。第</a:t>
              </a:r>
              <a:r>
                <a:rPr lang="en-US" altLang="zh-TW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階段持體驗資歷參加指定項目甄試（如書審、面試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、實作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測驗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等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），學校自訂加分項目</a:t>
              </a:r>
            </a:p>
            <a:p>
              <a:pPr lvl="0" algn="just">
                <a:lnSpc>
                  <a:spcPct val="160000"/>
                </a:lnSpc>
                <a:buFont typeface="Wingdings" charset="2"/>
                <a:buChar char="l"/>
              </a:pPr>
              <a:endPara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已考取大學辦理保留入學資格，或休學者，並需職場、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生活及國際</a:t>
              </a: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</a:t>
              </a:r>
              <a:r>
                <a:rPr lang="en-US" altLang="zh-TW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年以上資歷</a:t>
              </a:r>
              <a:endPara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入學管道：返校擬變更原錄取學系，學校參考體驗資歷，建立同校改分發</a:t>
              </a:r>
              <a:r>
                <a:rPr lang="zh-TW" altLang="en-US" sz="3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機制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882">
            <a:off x="7419587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5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6645" y="836712"/>
            <a:ext cx="3485187" cy="72008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報告大綱</a:t>
            </a:r>
            <a:endParaRPr lang="zh-TW" altLang="en-US" sz="4000" b="1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551171" y="4951827"/>
            <a:ext cx="2504049" cy="1906173"/>
            <a:chOff x="5249620" y="267287"/>
            <a:chExt cx="2005406" cy="1371599"/>
          </a:xfrm>
        </p:grpSpPr>
        <p:pic>
          <p:nvPicPr>
            <p:cNvPr id="12" name="圖片 11" descr="未命名.png"/>
            <p:cNvPicPr>
              <a:picLocks noChangeAspect="1"/>
            </p:cNvPicPr>
            <p:nvPr/>
          </p:nvPicPr>
          <p:blipFill>
            <a:blip r:embed="rId4" cstate="print"/>
            <a:srcRect r="22909"/>
            <a:stretch>
              <a:fillRect/>
            </a:stretch>
          </p:blipFill>
          <p:spPr>
            <a:xfrm>
              <a:off x="6404336" y="267287"/>
              <a:ext cx="850690" cy="13575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圖片 7" descr="未命名.png"/>
            <p:cNvPicPr>
              <a:picLocks noChangeAspect="1"/>
            </p:cNvPicPr>
            <p:nvPr/>
          </p:nvPicPr>
          <p:blipFill>
            <a:blip r:embed="rId5" cstate="print"/>
            <a:srcRect b="2769"/>
            <a:stretch>
              <a:fillRect/>
            </a:stretch>
          </p:blipFill>
          <p:spPr>
            <a:xfrm>
              <a:off x="5249620" y="295422"/>
              <a:ext cx="1200371" cy="1343464"/>
            </a:xfrm>
            <a:prstGeom prst="rect">
              <a:avLst/>
            </a:prstGeom>
          </p:spPr>
        </p:pic>
      </p:grp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296315" y="1759448"/>
            <a:ext cx="2687052" cy="4248472"/>
          </a:xfrm>
        </p:spPr>
        <p:txBody>
          <a:bodyPr anchor="t" anchorCtr="1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一、</a:t>
            </a:r>
            <a:r>
              <a:rPr 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前言</a:t>
            </a:r>
            <a:endParaRPr 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二、方案目標</a:t>
            </a:r>
            <a:endParaRPr 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三、方案</a:t>
            </a:r>
            <a:r>
              <a:rPr 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說明</a:t>
            </a:r>
            <a:endParaRPr 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四、實施方式</a:t>
            </a:r>
            <a:endParaRPr 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五、經費</a:t>
            </a:r>
            <a:r>
              <a:rPr 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規劃</a:t>
            </a:r>
            <a:endParaRPr 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六、預期成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效</a:t>
            </a:r>
            <a:endParaRPr 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6785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555015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endParaRPr lang="zh-TW" altLang="en-US" sz="3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6" name="群組 85"/>
          <p:cNvGrpSpPr>
            <a:grpSpLocks noChangeAspect="1"/>
          </p:cNvGrpSpPr>
          <p:nvPr/>
        </p:nvGrpSpPr>
        <p:grpSpPr>
          <a:xfrm>
            <a:off x="608186" y="1470186"/>
            <a:ext cx="7893231" cy="5061104"/>
            <a:chOff x="1313587" y="1524272"/>
            <a:chExt cx="6844988" cy="4388971"/>
          </a:xfrm>
        </p:grpSpPr>
        <p:grpSp>
          <p:nvGrpSpPr>
            <p:cNvPr id="83" name="群組 82"/>
            <p:cNvGrpSpPr/>
            <p:nvPr/>
          </p:nvGrpSpPr>
          <p:grpSpPr>
            <a:xfrm>
              <a:off x="1313587" y="1528192"/>
              <a:ext cx="1901082" cy="4385051"/>
              <a:chOff x="1634312" y="1528192"/>
              <a:chExt cx="1901082" cy="4385051"/>
            </a:xfrm>
          </p:grpSpPr>
          <p:sp>
            <p:nvSpPr>
              <p:cNvPr id="46" name="內容版面配置區 8"/>
              <p:cNvSpPr txBox="1">
                <a:spLocks/>
              </p:cNvSpPr>
              <p:nvPr/>
            </p:nvSpPr>
            <p:spPr>
              <a:xfrm>
                <a:off x="1634312" y="3461426"/>
                <a:ext cx="1901082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科技校院聯招</a:t>
                </a:r>
                <a:endParaRPr lang="en-US" altLang="zh-Hant" sz="14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107.11</a:t>
                </a:r>
                <a:r>
                  <a:rPr lang="zh-Hant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招生</a:t>
                </a:r>
                <a:r>
                  <a:rPr lang="zh-Hant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名額核定</a:t>
                </a:r>
              </a:p>
              <a:p>
                <a:pPr indent="-25400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107.12</a:t>
                </a:r>
                <a:r>
                  <a:rPr lang="zh-Hant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簡章公告</a:t>
                </a:r>
              </a:p>
              <a:p>
                <a:pPr indent="-25400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108.3</a:t>
                </a:r>
                <a:r>
                  <a:rPr lang="zh-Hant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報名</a:t>
                </a:r>
                <a:endParaRPr lang="en-US" altLang="zh-Hant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en-US" altLang="zh-TW" sz="14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一般大學單招</a:t>
                </a:r>
                <a:endParaRPr lang="en-US" altLang="zh-Hant" sz="14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107.1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0</a:t>
                </a:r>
                <a:r>
                  <a:rPr lang="zh-Hant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招生名額核定</a:t>
                </a:r>
              </a:p>
              <a:p>
                <a:pPr indent="-25400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107.1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0</a:t>
                </a:r>
                <a:r>
                  <a:rPr lang="zh-Hant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簡章公告</a:t>
                </a:r>
              </a:p>
              <a:p>
                <a:pPr indent="-25400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7.11</a:t>
                </a:r>
                <a:r>
                  <a:rPr lang="zh-Hant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報名</a:t>
                </a:r>
                <a:endParaRPr lang="en-US" altLang="zh-Hant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1" name="群組 70"/>
              <p:cNvGrpSpPr/>
              <p:nvPr/>
            </p:nvGrpSpPr>
            <p:grpSpPr>
              <a:xfrm>
                <a:off x="1669886" y="1528192"/>
                <a:ext cx="1806244" cy="1509258"/>
                <a:chOff x="3943249" y="1387088"/>
                <a:chExt cx="1806244" cy="1509258"/>
              </a:xfrm>
            </p:grpSpPr>
            <p:sp>
              <p:nvSpPr>
                <p:cNvPr id="68" name="橢圓 67"/>
                <p:cNvSpPr/>
                <p:nvPr/>
              </p:nvSpPr>
              <p:spPr>
                <a:xfrm>
                  <a:off x="4089117" y="1387088"/>
                  <a:ext cx="1509260" cy="150925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943249" y="1952293"/>
                  <a:ext cx="1806244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80" name="向下箭號 79"/>
              <p:cNvSpPr/>
              <p:nvPr/>
            </p:nvSpPr>
            <p:spPr>
              <a:xfrm>
                <a:off x="2401241" y="3088789"/>
                <a:ext cx="360000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4" name="群組 83"/>
            <p:cNvGrpSpPr/>
            <p:nvPr/>
          </p:nvGrpSpPr>
          <p:grpSpPr>
            <a:xfrm>
              <a:off x="3998263" y="1528192"/>
              <a:ext cx="1509259" cy="1920636"/>
              <a:chOff x="4412856" y="1528192"/>
              <a:chExt cx="1509259" cy="1920636"/>
            </a:xfrm>
          </p:grpSpPr>
          <p:grpSp>
            <p:nvGrpSpPr>
              <p:cNvPr id="72" name="群組 71"/>
              <p:cNvGrpSpPr/>
              <p:nvPr/>
            </p:nvGrpSpPr>
            <p:grpSpPr>
              <a:xfrm>
                <a:off x="4412856" y="1528192"/>
                <a:ext cx="1509259" cy="1509258"/>
                <a:chOff x="3706687" y="1387088"/>
                <a:chExt cx="1509259" cy="1509258"/>
              </a:xfrm>
              <a:solidFill>
                <a:srgbClr val="139B9B"/>
              </a:solidFill>
            </p:grpSpPr>
            <p:sp>
              <p:nvSpPr>
                <p:cNvPr id="73" name="橢圓 72"/>
                <p:cNvSpPr/>
                <p:nvPr/>
              </p:nvSpPr>
              <p:spPr>
                <a:xfrm>
                  <a:off x="3706687" y="1387088"/>
                  <a:ext cx="1509259" cy="150925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3706687" y="1776137"/>
                  <a:ext cx="1509259" cy="7846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個人申請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81" name="向下箭號 80"/>
              <p:cNvSpPr/>
              <p:nvPr/>
            </p:nvSpPr>
            <p:spPr>
              <a:xfrm>
                <a:off x="4989233" y="3088788"/>
                <a:ext cx="360000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6349872" y="1524272"/>
              <a:ext cx="1808703" cy="3260696"/>
              <a:chOff x="6606452" y="1524272"/>
              <a:chExt cx="1808703" cy="3260696"/>
            </a:xfrm>
          </p:grpSpPr>
          <p:grpSp>
            <p:nvGrpSpPr>
              <p:cNvPr id="76" name="群組 75"/>
              <p:cNvGrpSpPr/>
              <p:nvPr/>
            </p:nvGrpSpPr>
            <p:grpSpPr>
              <a:xfrm>
                <a:off x="6748478" y="1524272"/>
                <a:ext cx="1511792" cy="1509259"/>
                <a:chOff x="3436052" y="1383168"/>
                <a:chExt cx="1511792" cy="1509259"/>
              </a:xfrm>
              <a:solidFill>
                <a:srgbClr val="139B9B"/>
              </a:solidFill>
            </p:grpSpPr>
            <p:sp>
              <p:nvSpPr>
                <p:cNvPr id="77" name="橢圓 76"/>
                <p:cNvSpPr/>
                <p:nvPr/>
              </p:nvSpPr>
              <p:spPr>
                <a:xfrm>
                  <a:off x="3436052" y="1383168"/>
                  <a:ext cx="1509259" cy="1509259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3438585" y="1952292"/>
                  <a:ext cx="1509259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79" name="內容版面配置區 8"/>
              <p:cNvSpPr txBox="1">
                <a:spLocks/>
              </p:cNvSpPr>
              <p:nvPr/>
            </p:nvSpPr>
            <p:spPr>
              <a:xfrm>
                <a:off x="6606452" y="3446028"/>
                <a:ext cx="1808703" cy="1338940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2" indent="-285750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9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月返校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申請改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分發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82" name="向下箭號 81"/>
              <p:cNvSpPr/>
              <p:nvPr/>
            </p:nvSpPr>
            <p:spPr>
              <a:xfrm>
                <a:off x="7323112" y="3085988"/>
                <a:ext cx="360000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24" name="內容版面配置區 8"/>
          <p:cNvSpPr txBox="1">
            <a:spLocks/>
          </p:cNvSpPr>
          <p:nvPr/>
        </p:nvSpPr>
        <p:spPr>
          <a:xfrm>
            <a:off x="3475893" y="3699035"/>
            <a:ext cx="2192214" cy="3101259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科技校院甄選入學</a:t>
            </a:r>
            <a:endParaRPr lang="en-US" altLang="zh-Hant" sz="1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107.11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招生名額核定</a:t>
            </a:r>
          </a:p>
          <a:p>
            <a:pPr indent="-25400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107.12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簡章公告</a:t>
            </a:r>
          </a:p>
          <a:p>
            <a:pPr indent="-25400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108.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</a:t>
            </a:r>
            <a:r>
              <a:rPr lang="zh-Hant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一般大學個人申請</a:t>
            </a:r>
            <a:endParaRPr lang="en-US" altLang="zh-Hant" sz="1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107.1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0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招生名額核定</a:t>
            </a:r>
          </a:p>
          <a:p>
            <a:pPr indent="-25400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107.1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簡章公告</a:t>
            </a:r>
          </a:p>
          <a:p>
            <a:pPr indent="-254000" defTabSz="914400">
              <a:lnSpc>
                <a:spcPts val="24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</a:t>
            </a:r>
            <a:r>
              <a:rPr lang="en-US" altLang="zh-TW" sz="140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8.3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endParaRPr lang="en-US" altLang="zh-Hant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</p:spTree>
    <p:extLst>
      <p:ext uri="{BB962C8B-B14F-4D97-AF65-F5344CB8AC3E}">
        <p14:creationId xmlns:p14="http://schemas.microsoft.com/office/powerpoint/2010/main" val="27968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準備金及就業津貼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89693" y="1605346"/>
            <a:ext cx="2552052" cy="2794549"/>
            <a:chOff x="740617" y="1605346"/>
            <a:chExt cx="2552052" cy="2794549"/>
          </a:xfrm>
        </p:grpSpPr>
        <p:sp>
          <p:nvSpPr>
            <p:cNvPr id="9" name="圓角矩形 8"/>
            <p:cNvSpPr/>
            <p:nvPr/>
          </p:nvSpPr>
          <p:spPr>
            <a:xfrm>
              <a:off x="740617" y="1605347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4206" y="1605346"/>
              <a:ext cx="2262416" cy="609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14" name="圓角化同側角落矩形 13"/>
            <p:cNvSpPr/>
            <p:nvPr/>
          </p:nvSpPr>
          <p:spPr>
            <a:xfrm flipV="1">
              <a:off x="846494" y="2258064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997550" y="2276874"/>
              <a:ext cx="2075728" cy="181515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參與「青年就業領航計畫」將設青年儲蓄帳戶，至多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853833" y="1605346"/>
            <a:ext cx="4695363" cy="4777698"/>
            <a:chOff x="3623013" y="1605346"/>
            <a:chExt cx="4780370" cy="4777698"/>
          </a:xfrm>
        </p:grpSpPr>
        <p:grpSp>
          <p:nvGrpSpPr>
            <p:cNvPr id="54" name="群組 53"/>
            <p:cNvGrpSpPr/>
            <p:nvPr/>
          </p:nvGrpSpPr>
          <p:grpSpPr>
            <a:xfrm>
              <a:off x="3623013" y="1605346"/>
              <a:ext cx="4780370" cy="2229807"/>
              <a:chOff x="3580870" y="1605346"/>
              <a:chExt cx="4780370" cy="2229807"/>
            </a:xfrm>
          </p:grpSpPr>
          <p:sp>
            <p:nvSpPr>
              <p:cNvPr id="38" name="圓角矩形 37"/>
              <p:cNvSpPr/>
              <p:nvPr/>
            </p:nvSpPr>
            <p:spPr>
              <a:xfrm>
                <a:off x="3580870" y="1605346"/>
                <a:ext cx="4780370" cy="2229807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化同側角落矩形 31"/>
              <p:cNvSpPr/>
              <p:nvPr/>
            </p:nvSpPr>
            <p:spPr>
              <a:xfrm flipV="1">
                <a:off x="3685228" y="2258067"/>
                <a:ext cx="4571655" cy="14474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35572" y="1710030"/>
                <a:ext cx="4470967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44" name="內容版面配置區 8"/>
              <p:cNvSpPr txBox="1">
                <a:spLocks/>
              </p:cNvSpPr>
              <p:nvPr/>
            </p:nvSpPr>
            <p:spPr>
              <a:xfrm>
                <a:off x="3924846" y="2276873"/>
                <a:ext cx="4092418" cy="13924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教育部每月補助就學、就業及創業準備金新臺幣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元，至多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年領取新臺幣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</a:t>
                </a: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3623013" y="4515517"/>
              <a:ext cx="4780370" cy="1867527"/>
              <a:chOff x="2339752" y="4529956"/>
              <a:chExt cx="4780370" cy="1867527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2339752" y="4529956"/>
                <a:ext cx="4780370" cy="1867527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化同側角落矩形 48"/>
              <p:cNvSpPr/>
              <p:nvPr/>
            </p:nvSpPr>
            <p:spPr>
              <a:xfrm flipV="1">
                <a:off x="2444110" y="5136856"/>
                <a:ext cx="4571655" cy="1100831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94454" y="4592103"/>
                <a:ext cx="4470967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青年穩定就業津貼</a:t>
                </a:r>
              </a:p>
            </p:txBody>
          </p:sp>
          <p:sp>
            <p:nvSpPr>
              <p:cNvPr id="51" name="內容版面配置區 8"/>
              <p:cNvSpPr txBox="1">
                <a:spLocks/>
              </p:cNvSpPr>
              <p:nvPr/>
            </p:nvSpPr>
            <p:spPr>
              <a:xfrm>
                <a:off x="2683728" y="5123438"/>
                <a:ext cx="4092418" cy="9995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補助穩定就業津貼新臺幣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年領取新臺幣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</a:t>
                </a: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3783018"/>
            <a:ext cx="2627368" cy="307498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17069" y="2135853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2367" y="3304869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7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30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設總戶及分戶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1116961" y="2146226"/>
            <a:ext cx="3029130" cy="2938741"/>
            <a:chOff x="740617" y="1605346"/>
            <a:chExt cx="3029130" cy="2938741"/>
          </a:xfrm>
        </p:grpSpPr>
        <p:sp>
          <p:nvSpPr>
            <p:cNvPr id="9" name="圓角矩形 8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化同側角落矩形 10"/>
            <p:cNvSpPr/>
            <p:nvPr/>
          </p:nvSpPr>
          <p:spPr>
            <a:xfrm flipV="1">
              <a:off x="839867" y="2337224"/>
              <a:ext cx="2830630" cy="212106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內容版面配置區 8"/>
            <p:cNvSpPr txBox="1">
              <a:spLocks/>
            </p:cNvSpPr>
            <p:nvPr/>
          </p:nvSpPr>
          <p:spPr>
            <a:xfrm>
              <a:off x="990689" y="2337226"/>
              <a:ext cx="2528986" cy="187788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教育部、勞動部分設總戶，其下各設青年分戶，以利查詢二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機關實際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撥付情形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63672" y="1645876"/>
              <a:ext cx="1690028" cy="609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設戶方式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788024" y="2146226"/>
            <a:ext cx="3029130" cy="2938741"/>
            <a:chOff x="740617" y="1605346"/>
            <a:chExt cx="3029130" cy="2938741"/>
          </a:xfrm>
        </p:grpSpPr>
        <p:sp>
          <p:nvSpPr>
            <p:cNvPr id="32" name="圓角矩形 31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rgbClr val="139B9B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flipV="1">
              <a:off x="839867" y="2337224"/>
              <a:ext cx="2830630" cy="212106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990689" y="2337226"/>
              <a:ext cx="2528986" cy="14575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教育部指定網路平臺入口，提供學生查詢存款情形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63672" y="1645876"/>
              <a:ext cx="1690028" cy="609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網路平臺</a:t>
              </a: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63" y="1874880"/>
            <a:ext cx="1121692" cy="112169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65" y="1874880"/>
            <a:ext cx="1121692" cy="112169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撥提方式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1005417" y="1587590"/>
            <a:ext cx="7133167" cy="2462299"/>
            <a:chOff x="1248833" y="1771033"/>
            <a:chExt cx="7133167" cy="2462299"/>
          </a:xfrm>
        </p:grpSpPr>
        <p:sp>
          <p:nvSpPr>
            <p:cNvPr id="15" name="圓角矩形 14"/>
            <p:cNvSpPr/>
            <p:nvPr/>
          </p:nvSpPr>
          <p:spPr>
            <a:xfrm>
              <a:off x="1248833" y="1771033"/>
              <a:ext cx="7133167" cy="2462299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圓角化同側角落矩形 15"/>
            <p:cNvSpPr/>
            <p:nvPr/>
          </p:nvSpPr>
          <p:spPr>
            <a:xfrm flipV="1">
              <a:off x="1341508" y="2423751"/>
              <a:ext cx="6947816" cy="172491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79933" y="1813572"/>
              <a:ext cx="4470967" cy="535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儲蓄戶撥款方式</a:t>
              </a:r>
            </a:p>
          </p:txBody>
        </p:sp>
        <p:sp>
          <p:nvSpPr>
            <p:cNvPr id="18" name="內容版面配置區 8"/>
            <p:cNvSpPr txBox="1">
              <a:spLocks/>
            </p:cNvSpPr>
            <p:nvPr/>
          </p:nvSpPr>
          <p:spPr>
            <a:xfrm>
              <a:off x="1665111" y="2442561"/>
              <a:ext cx="6431354" cy="1536772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為利申請、稽核作業，每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個月轉帳撥入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次，每年於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6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9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12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月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15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日將分戶轉帳名單，會同勞動部，以電子方式一次彙交臺灣銀行辦理撥款手續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1005417" y="4264874"/>
            <a:ext cx="7133167" cy="1972237"/>
            <a:chOff x="1248833" y="4448317"/>
            <a:chExt cx="7133167" cy="1972237"/>
          </a:xfrm>
        </p:grpSpPr>
        <p:sp>
          <p:nvSpPr>
            <p:cNvPr id="24" name="圓角矩形 23"/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圓角化同側角落矩形 24"/>
            <p:cNvSpPr/>
            <p:nvPr/>
          </p:nvSpPr>
          <p:spPr>
            <a:xfrm flipV="1">
              <a:off x="1364059" y="5101035"/>
              <a:ext cx="6924313" cy="12348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590732" y="4490855"/>
              <a:ext cx="4470967" cy="535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儲蓄戶提領原則</a:t>
              </a:r>
            </a:p>
          </p:txBody>
        </p:sp>
        <p:sp>
          <p:nvSpPr>
            <p:cNvPr id="27" name="內容版面配置區 8"/>
            <p:cNvSpPr txBox="1">
              <a:spLocks/>
            </p:cNvSpPr>
            <p:nvPr/>
          </p:nvSpPr>
          <p:spPr>
            <a:xfrm>
              <a:off x="1555965" y="5119845"/>
              <a:ext cx="6540500" cy="1046709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青年儲蓄金帳戶提領，依學生所提計畫屆滿，以一次提領為原則；如計畫中止，須經教育部審查通過後，一次提領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9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30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未提領處理方式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898852" y="1823730"/>
            <a:ext cx="7346296" cy="3766330"/>
            <a:chOff x="1116960" y="2146226"/>
            <a:chExt cx="7346296" cy="3766330"/>
          </a:xfrm>
        </p:grpSpPr>
        <p:grpSp>
          <p:nvGrpSpPr>
            <p:cNvPr id="18" name="群組 17"/>
            <p:cNvGrpSpPr/>
            <p:nvPr/>
          </p:nvGrpSpPr>
          <p:grpSpPr>
            <a:xfrm>
              <a:off x="1116960" y="2146226"/>
              <a:ext cx="3469151" cy="3766330"/>
              <a:chOff x="1116960" y="2146226"/>
              <a:chExt cx="3469151" cy="376633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1116960" y="2146226"/>
                <a:ext cx="3469151" cy="3766330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化同側角落矩形 9"/>
              <p:cNvSpPr/>
              <p:nvPr/>
            </p:nvSpPr>
            <p:spPr>
              <a:xfrm flipV="1">
                <a:off x="1214033" y="2878097"/>
                <a:ext cx="3275005" cy="2949792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內容版面配置區 8"/>
              <p:cNvSpPr txBox="1">
                <a:spLocks/>
              </p:cNvSpPr>
              <p:nvPr/>
            </p:nvSpPr>
            <p:spPr>
              <a:xfrm>
                <a:off x="1559494" y="2878105"/>
                <a:ext cx="2687950" cy="26957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分戶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存款人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未於計畫結束後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年內提款，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經指定銀行依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程序通知後，得先繳交國庫，俟分戶申請，再依會計作業提領支付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271092" y="2186756"/>
                <a:ext cx="3160887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未提領處理方式</a:t>
                </a: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994105" y="2146226"/>
              <a:ext cx="3469151" cy="3766330"/>
              <a:chOff x="1116960" y="2146226"/>
              <a:chExt cx="3469151" cy="3766330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1116960" y="2146226"/>
                <a:ext cx="3469151" cy="3766330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圓角化同側角落矩形 20"/>
              <p:cNvSpPr/>
              <p:nvPr/>
            </p:nvSpPr>
            <p:spPr>
              <a:xfrm flipV="1">
                <a:off x="1214033" y="2878097"/>
                <a:ext cx="3275005" cy="2949792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1559494" y="2878106"/>
                <a:ext cx="2687950" cy="22724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二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分戶因故無法</a:t>
                </a:r>
                <a:r>
                  <a:rPr lang="zh-TW" altLang="en-US"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提領，指定銀行應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依民法繼承規定，通知繼承人領取，逾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年未領取，依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方式辦理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271092" y="2186756"/>
                <a:ext cx="3160887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無法提領處理方式</a:t>
                </a:r>
              </a:p>
            </p:txBody>
          </p:sp>
        </p:grpSp>
      </p:grpSp>
      <p:pic>
        <p:nvPicPr>
          <p:cNvPr id="17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612">
            <a:off x="7183821" y="410184"/>
            <a:ext cx="1833910" cy="183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4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界定盤點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790113" y="4067780"/>
            <a:ext cx="7563774" cy="2160001"/>
            <a:chOff x="1232087" y="2135365"/>
            <a:chExt cx="7133167" cy="2462299"/>
          </a:xfrm>
        </p:grpSpPr>
        <p:sp>
          <p:nvSpPr>
            <p:cNvPr id="20" name="圓角矩形 19"/>
            <p:cNvSpPr/>
            <p:nvPr/>
          </p:nvSpPr>
          <p:spPr>
            <a:xfrm>
              <a:off x="1232087" y="2135365"/>
              <a:ext cx="7133167" cy="2462299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圓角化同側角落矩形 20"/>
            <p:cNvSpPr/>
            <p:nvPr/>
          </p:nvSpPr>
          <p:spPr>
            <a:xfrm flipV="1">
              <a:off x="1338940" y="2978926"/>
              <a:ext cx="6947816" cy="14773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63188" y="2289226"/>
              <a:ext cx="4470967" cy="574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</a:t>
              </a:r>
            </a:p>
          </p:txBody>
        </p:sp>
        <p:sp>
          <p:nvSpPr>
            <p:cNvPr id="23" name="內容版面配置區 8"/>
            <p:cNvSpPr txBox="1">
              <a:spLocks/>
            </p:cNvSpPr>
            <p:nvPr/>
          </p:nvSpPr>
          <p:spPr>
            <a:xfrm>
              <a:off x="1582993" y="2981857"/>
              <a:ext cx="6431354" cy="1512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由勞動部彙整各目的事業主管機關（農委會、文化部、科技部、交通部、經濟部、衛福部等相關部會）提供優質職缺 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807868" y="1587589"/>
            <a:ext cx="7563775" cy="2160000"/>
            <a:chOff x="1248833" y="4448317"/>
            <a:chExt cx="7133167" cy="1972237"/>
          </a:xfrm>
        </p:grpSpPr>
        <p:sp>
          <p:nvSpPr>
            <p:cNvPr id="25" name="圓角矩形 24"/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圓角化同側角落矩形 25"/>
            <p:cNvSpPr/>
            <p:nvPr/>
          </p:nvSpPr>
          <p:spPr>
            <a:xfrm flipV="1">
              <a:off x="1364059" y="5101035"/>
              <a:ext cx="6924313" cy="121621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557241" y="4555704"/>
              <a:ext cx="4470967" cy="4601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</a:t>
              </a: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1504045" y="5102780"/>
              <a:ext cx="6676008" cy="1176422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符合具發展性、技術性、安全性、優於勞動基準法薪資水準、優良的勞動條件；安全性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與優良的勞動條件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為必要條件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產業類別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26258" y="1752479"/>
            <a:ext cx="8091485" cy="4078035"/>
            <a:chOff x="687290" y="1752479"/>
            <a:chExt cx="8091485" cy="4078035"/>
          </a:xfrm>
        </p:grpSpPr>
        <p:grpSp>
          <p:nvGrpSpPr>
            <p:cNvPr id="19" name="群組 18"/>
            <p:cNvGrpSpPr/>
            <p:nvPr/>
          </p:nvGrpSpPr>
          <p:grpSpPr>
            <a:xfrm>
              <a:off x="687290" y="1752479"/>
              <a:ext cx="3869769" cy="4078035"/>
              <a:chOff x="898851" y="1823729"/>
              <a:chExt cx="4016795" cy="4078035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898851" y="1823729"/>
                <a:ext cx="4016795" cy="4078035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15"/>
              <p:cNvSpPr/>
              <p:nvPr/>
            </p:nvSpPr>
            <p:spPr>
              <a:xfrm flipV="1">
                <a:off x="1011248" y="2555600"/>
                <a:ext cx="3792001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1211809" y="2480904"/>
                <a:ext cx="3419956" cy="32415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傳統技藝、農業、文創、工業、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商業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五加二」產業創新（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亞洲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•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矽谷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、智慧機械、綠能科技、生技醫藥、國防航太、新農業及循環經濟）等產業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7314" y="1864260"/>
                <a:ext cx="3659868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產業類別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909006" y="1752479"/>
              <a:ext cx="3869769" cy="4078035"/>
              <a:chOff x="5148064" y="1700808"/>
              <a:chExt cx="3869769" cy="4078035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5148064" y="1700808"/>
                <a:ext cx="3869769" cy="4078035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flipV="1">
                <a:off x="5256347" y="2432679"/>
                <a:ext cx="3653203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5549496" y="2357984"/>
                <a:ext cx="3086504" cy="28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具技術性及發展性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國家產業政策發展需要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文化技藝傳承或區域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產業聚群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特色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符合北、中、南、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東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區域發展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衡平性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19995" y="1741339"/>
                <a:ext cx="3525907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產業特性</a:t>
                </a: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0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職缺媒合</a:t>
            </a:r>
            <a:endParaRPr lang="zh-TW" altLang="en-US" sz="38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98" name="群組 97"/>
          <p:cNvGrpSpPr/>
          <p:nvPr/>
        </p:nvGrpSpPr>
        <p:grpSpPr>
          <a:xfrm>
            <a:off x="1047561" y="1676919"/>
            <a:ext cx="7226423" cy="3720702"/>
            <a:chOff x="1451477" y="1872230"/>
            <a:chExt cx="6299842" cy="3349763"/>
          </a:xfrm>
        </p:grpSpPr>
        <p:grpSp>
          <p:nvGrpSpPr>
            <p:cNvPr id="97" name="群組 96"/>
            <p:cNvGrpSpPr/>
            <p:nvPr/>
          </p:nvGrpSpPr>
          <p:grpSpPr>
            <a:xfrm>
              <a:off x="1451477" y="1872230"/>
              <a:ext cx="5949913" cy="907506"/>
              <a:chOff x="1451477" y="1872230"/>
              <a:chExt cx="5949913" cy="907506"/>
            </a:xfrm>
          </p:grpSpPr>
          <p:sp>
            <p:nvSpPr>
              <p:cNvPr id="71" name="內容版面配置區 8"/>
              <p:cNvSpPr txBox="1">
                <a:spLocks/>
              </p:cNvSpPr>
              <p:nvPr/>
            </p:nvSpPr>
            <p:spPr>
              <a:xfrm>
                <a:off x="3826198" y="2056842"/>
                <a:ext cx="3575192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106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月前完成媒合</a:t>
                </a:r>
              </a:p>
            </p:txBody>
          </p:sp>
          <p:grpSp>
            <p:nvGrpSpPr>
              <p:cNvPr id="77" name="群組 76"/>
              <p:cNvGrpSpPr/>
              <p:nvPr/>
            </p:nvGrpSpPr>
            <p:grpSpPr>
              <a:xfrm>
                <a:off x="1451477" y="1872230"/>
                <a:ext cx="1839796" cy="907506"/>
                <a:chOff x="1466385" y="1872230"/>
                <a:chExt cx="1839796" cy="907506"/>
              </a:xfrm>
            </p:grpSpPr>
            <p:sp>
              <p:nvSpPr>
                <p:cNvPr id="57" name="六邊形 56"/>
                <p:cNvSpPr/>
                <p:nvPr/>
              </p:nvSpPr>
              <p:spPr>
                <a:xfrm>
                  <a:off x="1466385" y="1872230"/>
                  <a:ext cx="1839796" cy="907506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1487469" y="2011692"/>
                  <a:ext cx="1807765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時間</a:t>
                  </a:r>
                  <a:endPara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75" name="直線箭頭接點 74"/>
              <p:cNvCxnSpPr/>
              <p:nvPr/>
            </p:nvCxnSpPr>
            <p:spPr>
              <a:xfrm>
                <a:off x="3433025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群組 95"/>
            <p:cNvGrpSpPr/>
            <p:nvPr/>
          </p:nvGrpSpPr>
          <p:grpSpPr>
            <a:xfrm>
              <a:off x="1451477" y="3055172"/>
              <a:ext cx="5474406" cy="953852"/>
              <a:chOff x="1451477" y="3003958"/>
              <a:chExt cx="5474406" cy="953852"/>
            </a:xfrm>
          </p:grpSpPr>
          <p:sp>
            <p:nvSpPr>
              <p:cNvPr id="78" name="內容版面配置區 8"/>
              <p:cNvSpPr txBox="1">
                <a:spLocks/>
              </p:cNvSpPr>
              <p:nvPr/>
            </p:nvSpPr>
            <p:spPr>
              <a:xfrm>
                <a:off x="3826198" y="3003958"/>
                <a:ext cx="3099685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化</a:t>
                </a:r>
                <a:endParaRPr lang="en-US" altLang="zh-TW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辦理分區媒合就業博覽會</a:t>
                </a:r>
                <a:endPara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9" name="群組 78"/>
              <p:cNvGrpSpPr/>
              <p:nvPr/>
            </p:nvGrpSpPr>
            <p:grpSpPr>
              <a:xfrm>
                <a:off x="1451477" y="3025108"/>
                <a:ext cx="1839796" cy="907506"/>
                <a:chOff x="1466385" y="1872230"/>
                <a:chExt cx="1839796" cy="907506"/>
              </a:xfrm>
            </p:grpSpPr>
            <p:sp>
              <p:nvSpPr>
                <p:cNvPr id="80" name="六邊形 79"/>
                <p:cNvSpPr/>
                <p:nvPr/>
              </p:nvSpPr>
              <p:spPr>
                <a:xfrm>
                  <a:off x="1466385" y="1872230"/>
                  <a:ext cx="1839796" cy="907506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87469" y="2011692"/>
                  <a:ext cx="1807765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82" name="直線箭頭接點 81"/>
              <p:cNvCxnSpPr/>
              <p:nvPr/>
            </p:nvCxnSpPr>
            <p:spPr>
              <a:xfrm>
                <a:off x="3433024" y="3463057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群組 94"/>
            <p:cNvGrpSpPr/>
            <p:nvPr/>
          </p:nvGrpSpPr>
          <p:grpSpPr>
            <a:xfrm>
              <a:off x="1451477" y="4268141"/>
              <a:ext cx="6299842" cy="953852"/>
              <a:chOff x="1451477" y="4224345"/>
              <a:chExt cx="6299842" cy="953852"/>
            </a:xfrm>
          </p:grpSpPr>
          <p:grpSp>
            <p:nvGrpSpPr>
              <p:cNvPr id="84" name="群組 83"/>
              <p:cNvGrpSpPr/>
              <p:nvPr/>
            </p:nvGrpSpPr>
            <p:grpSpPr>
              <a:xfrm>
                <a:off x="1451477" y="4249244"/>
                <a:ext cx="1839796" cy="907506"/>
                <a:chOff x="1466385" y="1872230"/>
                <a:chExt cx="1839796" cy="907506"/>
              </a:xfrm>
            </p:grpSpPr>
            <p:sp>
              <p:nvSpPr>
                <p:cNvPr id="85" name="六邊形 84"/>
                <p:cNvSpPr/>
                <p:nvPr/>
              </p:nvSpPr>
              <p:spPr>
                <a:xfrm>
                  <a:off x="1466385" y="1872230"/>
                  <a:ext cx="1839796" cy="907506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487469" y="2011692"/>
                  <a:ext cx="1807765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87" name="直線箭頭接點 86"/>
              <p:cNvCxnSpPr/>
              <p:nvPr/>
            </p:nvCxnSpPr>
            <p:spPr>
              <a:xfrm>
                <a:off x="3440763" y="4687193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內容版面配置區 8"/>
              <p:cNvSpPr txBox="1">
                <a:spLocks/>
              </p:cNvSpPr>
              <p:nvPr/>
            </p:nvSpPr>
            <p:spPr>
              <a:xfrm>
                <a:off x="3826197" y="4224345"/>
                <a:ext cx="3925122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b="1" dirty="0"/>
                  <a:t>1</a:t>
                </a:r>
                <a:r>
                  <a:rPr lang="zh-TW" altLang="zh-TW" b="1" dirty="0"/>
                  <a:t>年限</a:t>
                </a:r>
                <a:r>
                  <a:rPr lang="en-US" altLang="zh-TW" b="1" dirty="0"/>
                  <a:t>1</a:t>
                </a:r>
                <a:r>
                  <a:rPr lang="zh-TW" altLang="zh-TW" b="1" dirty="0" smtClean="0"/>
                  <a:t>次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*</a:t>
                </a:r>
                <a:endParaRPr lang="zh-TW" altLang="zh-TW" b="1" dirty="0">
                  <a:solidFill>
                    <a:srgbClr val="FF0000"/>
                  </a:solidFill>
                </a:endParaRPr>
              </a:p>
              <a:p>
                <a:r>
                  <a:rPr lang="zh-TW" altLang="zh-TW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b="1" dirty="0">
                    <a:solidFill>
                      <a:srgbClr val="FF0000"/>
                    </a:solidFill>
                  </a:rPr>
                  <a:t>個月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89" y="5417080"/>
            <a:ext cx="1316064" cy="11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</a:t>
            </a:r>
            <a:r>
              <a:rPr lang="zh-TW" altLang="en-US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期間進修方式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526258" y="1752479"/>
            <a:ext cx="8001716" cy="4078035"/>
            <a:chOff x="526258" y="1752479"/>
            <a:chExt cx="8001716" cy="4078035"/>
          </a:xfrm>
        </p:grpSpPr>
        <p:grpSp>
          <p:nvGrpSpPr>
            <p:cNvPr id="34" name="群組 33"/>
            <p:cNvGrpSpPr/>
            <p:nvPr/>
          </p:nvGrpSpPr>
          <p:grpSpPr>
            <a:xfrm>
              <a:off x="526258" y="1752479"/>
              <a:ext cx="3780000" cy="4078035"/>
              <a:chOff x="526258" y="1752479"/>
              <a:chExt cx="3780000" cy="4078035"/>
            </a:xfrm>
          </p:grpSpPr>
          <p:sp>
            <p:nvSpPr>
              <p:cNvPr id="30" name="圓角矩形 29"/>
              <p:cNvSpPr/>
              <p:nvPr/>
            </p:nvSpPr>
            <p:spPr>
              <a:xfrm>
                <a:off x="526258" y="1752479"/>
                <a:ext cx="3780000" cy="4078035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化同側角落矩形 30"/>
              <p:cNvSpPr/>
              <p:nvPr/>
            </p:nvSpPr>
            <p:spPr>
              <a:xfrm flipV="1">
                <a:off x="661172" y="2484350"/>
                <a:ext cx="3528000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內容版面配置區 8"/>
              <p:cNvSpPr txBox="1">
                <a:spLocks/>
              </p:cNvSpPr>
              <p:nvPr/>
            </p:nvSpPr>
            <p:spPr>
              <a:xfrm>
                <a:off x="792249" y="2485744"/>
                <a:ext cx="3294776" cy="293465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為鼓勵學生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在職場或生活及國際體驗期間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持續增能及性向探索，學生可於徵得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雇主企業或教育部同意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後，利用夜間、假日或非工作時間</a:t>
                </a:r>
                <a:r>
                  <a:rPr lang="zh-TW" altLang="en-US" sz="1800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98189" y="1793010"/>
                <a:ext cx="3525907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4747974" y="1752479"/>
              <a:ext cx="3780000" cy="4078035"/>
              <a:chOff x="4747974" y="1752479"/>
              <a:chExt cx="3780000" cy="4078035"/>
            </a:xfrm>
          </p:grpSpPr>
          <p:sp>
            <p:nvSpPr>
              <p:cNvPr id="26" name="圓角矩形 25"/>
              <p:cNvSpPr/>
              <p:nvPr/>
            </p:nvSpPr>
            <p:spPr>
              <a:xfrm>
                <a:off x="4747974" y="1752479"/>
                <a:ext cx="3780000" cy="4078035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化同側角落矩形 26"/>
              <p:cNvSpPr/>
              <p:nvPr/>
            </p:nvSpPr>
            <p:spPr>
              <a:xfrm flipV="1">
                <a:off x="4882891" y="2484350"/>
                <a:ext cx="3528000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5149406" y="2480678"/>
                <a:ext cx="3086504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青年在職場、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國際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體驗期間，如考上大學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含進修部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就讀，</a:t>
                </a:r>
                <a:r>
                  <a:rPr lang="zh-TW" altLang="en-US" sz="1800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具有正式學籍修讀學位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，即應中止原體驗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endPara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919905" y="1854565"/>
                <a:ext cx="3525907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就讀大學即中止計畫</a:t>
                </a: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634914"/>
            <a:ext cx="9144000" cy="6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lang="en-US" altLang="zh-TW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兵役配套</a:t>
            </a:r>
            <a:endParaRPr lang="zh-TW" altLang="en-US" sz="38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85279" y="1680059"/>
            <a:ext cx="7652627" cy="3911651"/>
            <a:chOff x="1552236" y="1998637"/>
            <a:chExt cx="5275899" cy="3911651"/>
          </a:xfrm>
        </p:grpSpPr>
        <p:grpSp>
          <p:nvGrpSpPr>
            <p:cNvPr id="33" name="群組 32"/>
            <p:cNvGrpSpPr/>
            <p:nvPr/>
          </p:nvGrpSpPr>
          <p:grpSpPr>
            <a:xfrm>
              <a:off x="1555633" y="1998637"/>
              <a:ext cx="5272502" cy="2246708"/>
              <a:chOff x="1555633" y="1998637"/>
              <a:chExt cx="5272502" cy="2246708"/>
            </a:xfrm>
          </p:grpSpPr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3808849" y="2359249"/>
                <a:ext cx="301928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ts val="3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參與本方案役齡青年，可專案延期徵集至計畫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結束或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計畫中止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出國者：參加教育部青年體驗學習計畫，經審查通過之企劃出國者准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1555633" y="1998637"/>
                <a:ext cx="1741384" cy="1008000"/>
                <a:chOff x="1555633" y="1588141"/>
                <a:chExt cx="1741384" cy="1008000"/>
              </a:xfrm>
            </p:grpSpPr>
            <p:sp>
              <p:nvSpPr>
                <p:cNvPr id="25" name="六邊形 24"/>
                <p:cNvSpPr/>
                <p:nvPr/>
              </p:nvSpPr>
              <p:spPr>
                <a:xfrm>
                  <a:off x="1555633" y="1588141"/>
                  <a:ext cx="1741384" cy="100800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555633" y="1787068"/>
                  <a:ext cx="1741384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政部修法</a:t>
                  </a:r>
                  <a:endPara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24" name="直線箭頭接點 23"/>
              <p:cNvCxnSpPr/>
              <p:nvPr/>
            </p:nvCxnSpPr>
            <p:spPr>
              <a:xfrm>
                <a:off x="3431661" y="2513084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1552236" y="4902288"/>
              <a:ext cx="5221209" cy="1008000"/>
              <a:chOff x="1552236" y="4799664"/>
              <a:chExt cx="5221209" cy="1008000"/>
            </a:xfrm>
          </p:grpSpPr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808848" y="4843480"/>
                <a:ext cx="296459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3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endPara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ts val="3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生活及國際體驗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endPara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cxnSp>
            <p:nvCxnSpPr>
              <p:cNvPr id="19" name="直線箭頭接點 18"/>
              <p:cNvCxnSpPr/>
              <p:nvPr/>
            </p:nvCxnSpPr>
            <p:spPr>
              <a:xfrm>
                <a:off x="3430439" y="5300738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/>
              <p:cNvGrpSpPr/>
              <p:nvPr/>
            </p:nvGrpSpPr>
            <p:grpSpPr>
              <a:xfrm>
                <a:off x="1552236" y="4799664"/>
                <a:ext cx="1744781" cy="1008000"/>
                <a:chOff x="1552236" y="2626830"/>
                <a:chExt cx="1744781" cy="1008000"/>
              </a:xfrm>
            </p:grpSpPr>
            <p:sp>
              <p:nvSpPr>
                <p:cNvPr id="29" name="六邊形 28"/>
                <p:cNvSpPr/>
                <p:nvPr/>
              </p:nvSpPr>
              <p:spPr>
                <a:xfrm>
                  <a:off x="1555633" y="2626830"/>
                  <a:ext cx="1741384" cy="1008000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552236" y="2825753"/>
                  <a:ext cx="1744780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內容版面配置區 8"/>
          <p:cNvSpPr txBox="1">
            <a:spLocks/>
          </p:cNvSpPr>
          <p:nvPr/>
        </p:nvSpPr>
        <p:spPr>
          <a:xfrm>
            <a:off x="316304" y="2613292"/>
            <a:ext cx="4518163" cy="3408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大多數工業先進國家，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已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被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視為成熟且獨立的年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紀</a:t>
            </a: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endParaRPr lang="zh-TW" altLang="en-US" sz="20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總統提出，學生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歲畢業後不一定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要急忙考大學，可以先去工作、到非政府組織當志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工進行體驗等。在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經過社會歷練之後重返校園，會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更加清楚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自己所追求的目標</a:t>
            </a:r>
          </a:p>
        </p:txBody>
      </p:sp>
      <p:sp>
        <p:nvSpPr>
          <p:cNvPr id="10" name="矩形 9"/>
          <p:cNvSpPr/>
          <p:nvPr/>
        </p:nvSpPr>
        <p:spPr>
          <a:xfrm>
            <a:off x="351700" y="1072879"/>
            <a:ext cx="62861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關鍵的</a:t>
            </a:r>
            <a:r>
              <a:rPr lang="en-US" altLang="zh-TW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18</a:t>
            </a:r>
            <a:r>
              <a:rPr lang="zh-TW" altLang="en-US" sz="48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歲</a:t>
            </a:r>
            <a:r>
              <a:rPr lang="zh-TW" altLang="en-US" sz="260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，</a:t>
            </a:r>
            <a:endParaRPr lang="en-US" altLang="zh-TW" sz="26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>
              <a:lnSpc>
                <a:spcPct val="120000"/>
              </a:lnSpc>
            </a:pPr>
            <a:r>
              <a:rPr lang="zh-TW" altLang="en-US" sz="30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累積下一個人生階段的基礎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021441" y="1997612"/>
            <a:ext cx="4530522" cy="486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0" y="64133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五</a:t>
            </a:r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、經</a:t>
            </a:r>
            <a:r>
              <a:rPr lang="zh-TW" altLang="en-US" sz="4000" b="1" dirty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費</a:t>
            </a:r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規劃</a:t>
            </a:r>
            <a:endParaRPr lang="zh-TW" altLang="en-US" sz="4000" b="1" dirty="0">
              <a:solidFill>
                <a:srgbClr val="339FE4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478236" y="3937180"/>
            <a:ext cx="3951202" cy="2488818"/>
            <a:chOff x="502896" y="3937180"/>
            <a:chExt cx="3951202" cy="2488818"/>
          </a:xfrm>
        </p:grpSpPr>
        <p:grpSp>
          <p:nvGrpSpPr>
            <p:cNvPr id="64" name="群組 63"/>
            <p:cNvGrpSpPr/>
            <p:nvPr/>
          </p:nvGrpSpPr>
          <p:grpSpPr>
            <a:xfrm>
              <a:off x="502896" y="4857622"/>
              <a:ext cx="3674354" cy="1568376"/>
              <a:chOff x="502896" y="4857622"/>
              <a:chExt cx="3674354" cy="1568376"/>
            </a:xfrm>
          </p:grpSpPr>
          <p:sp>
            <p:nvSpPr>
              <p:cNvPr id="23" name="圓角矩形圖說文字 22"/>
              <p:cNvSpPr/>
              <p:nvPr/>
            </p:nvSpPr>
            <p:spPr>
              <a:xfrm rot="10800000" flipH="1">
                <a:off x="502896" y="4857622"/>
                <a:ext cx="3674354" cy="1567508"/>
              </a:xfrm>
              <a:prstGeom prst="wedgeRoundRectCallou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內容版面配置區 8"/>
              <p:cNvSpPr txBox="1">
                <a:spLocks/>
              </p:cNvSpPr>
              <p:nvPr/>
            </p:nvSpPr>
            <p:spPr>
              <a:xfrm>
                <a:off x="613366" y="4918733"/>
                <a:ext cx="3396794" cy="15072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3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2000" indent="-252000" defTabSz="914400">
                  <a:lnSpc>
                    <a:spcPct val="140000"/>
                  </a:lnSpc>
                  <a:spcBef>
                    <a:spcPts val="0"/>
                  </a:spcBef>
                  <a:buClr>
                    <a:schemeClr val="bg1"/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試辦</a:t>
                </a:r>
                <a:r>
                  <a:rPr lang="en-US" altLang="zh-TW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年，預估總人數</a:t>
                </a:r>
                <a:r>
                  <a:rPr lang="en-US" altLang="zh-TW" sz="50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50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</a:t>
                </a:r>
                <a:r>
                  <a:rPr lang="en-US" altLang="zh-TW" sz="50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名，總經費為</a:t>
                </a:r>
                <a:r>
                  <a:rPr lang="en-US" altLang="zh-TW" sz="50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72</a:t>
                </a:r>
                <a:r>
                  <a:rPr lang="zh-TW" altLang="en-US" sz="50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億元</a:t>
                </a:r>
              </a:p>
              <a:p>
                <a:pPr marL="252000" indent="-252000" defTabSz="914400">
                  <a:spcBef>
                    <a:spcPts val="0"/>
                  </a:spcBef>
                  <a:buClr>
                    <a:schemeClr val="bg1"/>
                  </a:buClr>
                  <a:buFont typeface="Wingdings" charset="2"/>
                  <a:buChar char="l"/>
                </a:pPr>
                <a:endParaRPr lang="zh-TW" altLang="en-US" sz="50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52000" indent="-252000" defTabSz="914400">
                  <a:lnSpc>
                    <a:spcPct val="140000"/>
                  </a:lnSpc>
                  <a:spcBef>
                    <a:spcPts val="0"/>
                  </a:spcBef>
                  <a:buClr>
                    <a:schemeClr val="bg1"/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</a:t>
                </a:r>
                <a:r>
                  <a:rPr lang="en-US" altLang="zh-TW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27</a:t>
                </a:r>
                <a:r>
                  <a:rPr lang="zh-TW" altLang="en-US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億元、勞動部</a:t>
                </a:r>
                <a:r>
                  <a:rPr lang="en-US" altLang="zh-TW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45</a:t>
                </a:r>
                <a:r>
                  <a:rPr lang="zh-TW" altLang="en-US" sz="50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億元</a:t>
                </a:r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505517" y="3937180"/>
              <a:ext cx="3948581" cy="872536"/>
              <a:chOff x="505517" y="3937180"/>
              <a:chExt cx="3948581" cy="87253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05517" y="3937180"/>
                <a:ext cx="361259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000" dirty="0" smtClean="0">
                    <a:solidFill>
                      <a:srgbClr val="139B9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青年儲蓄帳戶試辦</a:t>
                </a:r>
                <a:r>
                  <a:rPr lang="en-US" altLang="zh-TW" sz="2000" dirty="0" smtClean="0">
                    <a:solidFill>
                      <a:srgbClr val="139B9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2000" dirty="0" smtClean="0">
                    <a:solidFill>
                      <a:srgbClr val="139B9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年</a:t>
                </a:r>
                <a:endParaRPr lang="zh-TW" altLang="en-US" sz="2000" dirty="0">
                  <a:solidFill>
                    <a:srgbClr val="139B9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392315" y="4372673"/>
                <a:ext cx="2061783" cy="437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>
                  <a:lnSpc>
                    <a:spcPct val="140000"/>
                  </a:lnSpc>
                </a:pPr>
                <a:r>
                  <a:rPr lang="zh-TW" altLang="en-US" sz="1600" dirty="0">
                    <a:solidFill>
                      <a:srgbClr val="139B9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（</a:t>
                </a:r>
                <a:r>
                  <a:rPr lang="en-US" altLang="zh-TW" sz="1600" dirty="0">
                    <a:solidFill>
                      <a:srgbClr val="139B9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106-108</a:t>
                </a:r>
                <a:r>
                  <a:rPr lang="zh-TW" altLang="en-US" sz="1600" dirty="0">
                    <a:solidFill>
                      <a:srgbClr val="139B9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年）</a:t>
                </a:r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3" y="1282259"/>
            <a:ext cx="3274450" cy="2605348"/>
          </a:xfrm>
          <a:prstGeom prst="rect">
            <a:avLst/>
          </a:prstGeom>
        </p:spPr>
      </p:pic>
      <p:grpSp>
        <p:nvGrpSpPr>
          <p:cNvPr id="73" name="群組 72"/>
          <p:cNvGrpSpPr/>
          <p:nvPr/>
        </p:nvGrpSpPr>
        <p:grpSpPr>
          <a:xfrm>
            <a:off x="4423564" y="2357687"/>
            <a:ext cx="4243629" cy="1206533"/>
            <a:chOff x="4423564" y="2407823"/>
            <a:chExt cx="4243629" cy="1206533"/>
          </a:xfrm>
        </p:grpSpPr>
        <p:grpSp>
          <p:nvGrpSpPr>
            <p:cNvPr id="71" name="群組 70"/>
            <p:cNvGrpSpPr/>
            <p:nvPr/>
          </p:nvGrpSpPr>
          <p:grpSpPr>
            <a:xfrm>
              <a:off x="4423564" y="2407823"/>
              <a:ext cx="4243629" cy="1206533"/>
              <a:chOff x="4423564" y="2407823"/>
              <a:chExt cx="4243629" cy="1206533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7" name="矩形 46"/>
              <p:cNvSpPr/>
              <p:nvPr/>
            </p:nvSpPr>
            <p:spPr>
              <a:xfrm>
                <a:off x="4423564" y="2496305"/>
                <a:ext cx="4243629" cy="11180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423564" y="2496305"/>
                <a:ext cx="4243629" cy="495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五邊形 66"/>
              <p:cNvSpPr/>
              <p:nvPr/>
            </p:nvSpPr>
            <p:spPr>
              <a:xfrm rot="16200000">
                <a:off x="4569921" y="2261466"/>
                <a:ext cx="185218" cy="477932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4452345" y="2533116"/>
              <a:ext cx="40969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教育部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「就學、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就業及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創業準備金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」</a:t>
              </a:r>
              <a:endPara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5" name="內容版面配置區 8"/>
            <p:cNvSpPr txBox="1">
              <a:spLocks/>
            </p:cNvSpPr>
            <p:nvPr/>
          </p:nvSpPr>
          <p:spPr>
            <a:xfrm>
              <a:off x="4477401" y="3064962"/>
              <a:ext cx="4127315" cy="340567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年編</a:t>
              </a: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億元，補助</a:t>
              </a: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106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8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月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開始推動</a:t>
              </a: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4423564" y="3750864"/>
            <a:ext cx="4243629" cy="2674268"/>
            <a:chOff x="4423564" y="3750864"/>
            <a:chExt cx="4243629" cy="2674268"/>
          </a:xfrm>
        </p:grpSpPr>
        <p:grpSp>
          <p:nvGrpSpPr>
            <p:cNvPr id="72" name="群組 71"/>
            <p:cNvGrpSpPr/>
            <p:nvPr/>
          </p:nvGrpSpPr>
          <p:grpSpPr>
            <a:xfrm>
              <a:off x="4423564" y="3750864"/>
              <a:ext cx="4243629" cy="2674268"/>
              <a:chOff x="4423564" y="3750864"/>
              <a:chExt cx="4243629" cy="2674268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53" name="矩形 52"/>
              <p:cNvSpPr/>
              <p:nvPr/>
            </p:nvSpPr>
            <p:spPr>
              <a:xfrm>
                <a:off x="4423564" y="3841652"/>
                <a:ext cx="4243629" cy="2583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423564" y="3841652"/>
                <a:ext cx="4243629" cy="82718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五邊形 69"/>
              <p:cNvSpPr/>
              <p:nvPr/>
            </p:nvSpPr>
            <p:spPr>
              <a:xfrm rot="16200000">
                <a:off x="4569921" y="3604507"/>
                <a:ext cx="185218" cy="477932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4452345" y="3878463"/>
              <a:ext cx="41860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勞動部「青年穩定就業津貼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」</a:t>
              </a:r>
            </a:p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及「事業單位指導費」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57" name="內容版面配置區 8"/>
            <p:cNvSpPr txBox="1">
              <a:spLocks/>
            </p:cNvSpPr>
            <p:nvPr/>
          </p:nvSpPr>
          <p:spPr>
            <a:xfrm>
              <a:off x="4481721" y="4791265"/>
              <a:ext cx="4127315" cy="67465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青年穩定就業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津貼：</a:t>
              </a:r>
            </a:p>
            <a:p>
              <a:pPr marL="0" indent="0" defTabSz="914400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年編</a:t>
              </a: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億元，補助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年，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106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8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月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開始推動</a:t>
              </a:r>
            </a:p>
          </p:txBody>
        </p:sp>
        <p:sp>
          <p:nvSpPr>
            <p:cNvPr id="58" name="內容版面配置區 8"/>
            <p:cNvSpPr txBox="1">
              <a:spLocks/>
            </p:cNvSpPr>
            <p:nvPr/>
          </p:nvSpPr>
          <p:spPr>
            <a:xfrm>
              <a:off x="4481721" y="5551875"/>
              <a:ext cx="4127315" cy="67465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事業單位指導費：</a:t>
              </a:r>
            </a:p>
            <a:p>
              <a:pPr marL="0" indent="0" defTabSz="914400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年編</a:t>
              </a:r>
              <a:r>
                <a:rPr lang="en-US" altLang="zh-TW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億元，獎勵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年，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106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8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月開始推動</a:t>
              </a:r>
            </a:p>
          </p:txBody>
        </p:sp>
      </p:grpSp>
      <p:pic>
        <p:nvPicPr>
          <p:cNvPr id="66" name="圖片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77" y="1648741"/>
            <a:ext cx="4298071" cy="62672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" y="2"/>
            <a:ext cx="9144000" cy="68580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967666" y="1694702"/>
            <a:ext cx="7208667" cy="4473266"/>
            <a:chOff x="866344" y="1818189"/>
            <a:chExt cx="6592383" cy="4473266"/>
          </a:xfrm>
        </p:grpSpPr>
        <p:grpSp>
          <p:nvGrpSpPr>
            <p:cNvPr id="7" name="群組 6"/>
            <p:cNvGrpSpPr/>
            <p:nvPr/>
          </p:nvGrpSpPr>
          <p:grpSpPr>
            <a:xfrm>
              <a:off x="866344" y="1818189"/>
              <a:ext cx="3026853" cy="2016000"/>
              <a:chOff x="866344" y="1818189"/>
              <a:chExt cx="3026853" cy="2016000"/>
            </a:xfrm>
          </p:grpSpPr>
          <p:sp>
            <p:nvSpPr>
              <p:cNvPr id="3" name="圓角矩形 2"/>
              <p:cNvSpPr/>
              <p:nvPr/>
            </p:nvSpPr>
            <p:spPr>
              <a:xfrm>
                <a:off x="868868" y="1818189"/>
                <a:ext cx="3024329" cy="2016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66344" y="1976181"/>
                <a:ext cx="3026853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接軌社會</a:t>
                </a:r>
              </a:p>
            </p:txBody>
          </p:sp>
          <p:sp>
            <p:nvSpPr>
              <p:cNvPr id="36" name="內容版面配置區 8"/>
              <p:cNvSpPr txBox="1">
                <a:spLocks/>
              </p:cNvSpPr>
              <p:nvPr/>
            </p:nvSpPr>
            <p:spPr>
              <a:xfrm>
                <a:off x="1050724" y="2492639"/>
                <a:ext cx="2660616" cy="1204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zh-TW" altLang="en-US" sz="16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協助青年多面向接軌社會</a:t>
                </a:r>
                <a:r>
                  <a:rPr lang="zh-TW" altLang="en-US" sz="16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並發展自我潛能</a:t>
                </a:r>
                <a:endParaRPr lang="en-US" altLang="zh-TW" sz="1600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endParaRPr lang="zh-TW" altLang="en-US" sz="16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4431874" y="1818190"/>
              <a:ext cx="3026853" cy="2014149"/>
              <a:chOff x="4641484" y="1818190"/>
              <a:chExt cx="3026853" cy="2014149"/>
            </a:xfrm>
          </p:grpSpPr>
          <p:sp>
            <p:nvSpPr>
              <p:cNvPr id="41" name="圓角矩形 40"/>
              <p:cNvSpPr/>
              <p:nvPr/>
            </p:nvSpPr>
            <p:spPr>
              <a:xfrm>
                <a:off x="4644008" y="1818190"/>
                <a:ext cx="3024329" cy="2014149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641484" y="1976181"/>
                <a:ext cx="3026852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人才傳承</a:t>
                </a:r>
              </a:p>
            </p:txBody>
          </p:sp>
          <p:sp>
            <p:nvSpPr>
              <p:cNvPr id="43" name="內容版面配置區 8"/>
              <p:cNvSpPr txBox="1">
                <a:spLocks/>
              </p:cNvSpPr>
              <p:nvPr/>
            </p:nvSpPr>
            <p:spPr>
              <a:xfrm>
                <a:off x="4881963" y="2572541"/>
                <a:ext cx="2548419" cy="1204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5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zh-TW" altLang="en-US" sz="29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培養具技術性及發展性產業人才，並兼顧傳統技藝人才傳承與培養</a:t>
                </a:r>
                <a:endParaRPr lang="zh-TW" altLang="en-US" sz="29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endParaRPr lang="zh-TW" altLang="en-US" sz="20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866344" y="4277306"/>
              <a:ext cx="3026853" cy="2014149"/>
              <a:chOff x="866344" y="1827068"/>
              <a:chExt cx="3026853" cy="2014149"/>
            </a:xfrm>
          </p:grpSpPr>
          <p:sp>
            <p:nvSpPr>
              <p:cNvPr id="55" name="圓角矩形 54"/>
              <p:cNvSpPr/>
              <p:nvPr/>
            </p:nvSpPr>
            <p:spPr>
              <a:xfrm>
                <a:off x="868868" y="1827068"/>
                <a:ext cx="3024329" cy="2014149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866344" y="2002815"/>
                <a:ext cx="3026853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提升多元競爭</a:t>
                </a:r>
                <a:r>
                  <a:rPr lang="zh-TW" altLang="en-US" sz="2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能力</a:t>
                </a:r>
              </a:p>
            </p:txBody>
          </p:sp>
          <p:sp>
            <p:nvSpPr>
              <p:cNvPr id="57" name="內容版面配置區 8"/>
              <p:cNvSpPr txBox="1">
                <a:spLocks/>
              </p:cNvSpPr>
              <p:nvPr/>
            </p:nvSpPr>
            <p:spPr>
              <a:xfrm>
                <a:off x="1050724" y="2466009"/>
                <a:ext cx="2660616" cy="12921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16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鼓勵青年運用體驗學習期間探索自我及確立外來生涯</a:t>
                </a:r>
                <a:r>
                  <a:rPr lang="zh-TW" altLang="en-US" sz="1600" kern="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方向</a:t>
                </a:r>
                <a:endParaRPr lang="en-US" altLang="zh-TW" sz="1600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endParaRPr lang="zh-TW" altLang="en-US" sz="16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4431874" y="4274130"/>
              <a:ext cx="3026852" cy="2014149"/>
              <a:chOff x="4641484" y="1823892"/>
              <a:chExt cx="3026852" cy="2014149"/>
            </a:xfrm>
          </p:grpSpPr>
          <p:sp>
            <p:nvSpPr>
              <p:cNvPr id="71" name="圓角矩形 70"/>
              <p:cNvSpPr/>
              <p:nvPr/>
            </p:nvSpPr>
            <p:spPr>
              <a:xfrm>
                <a:off x="4644007" y="1823892"/>
                <a:ext cx="3024329" cy="2014149"/>
              </a:xfrm>
              <a:prstGeom prst="roundRect">
                <a:avLst/>
              </a:prstGeom>
              <a:solidFill>
                <a:srgbClr val="38B7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641484" y="2002815"/>
                <a:ext cx="3026852" cy="53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未來發展準備金</a:t>
                </a:r>
                <a:endParaRPr lang="zh-TW" altLang="en-US" sz="2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  <p:sp>
            <p:nvSpPr>
              <p:cNvPr id="73" name="內容版面配置區 8"/>
              <p:cNvSpPr txBox="1">
                <a:spLocks/>
              </p:cNvSpPr>
              <p:nvPr/>
            </p:nvSpPr>
            <p:spPr>
              <a:xfrm>
                <a:off x="4819817" y="2554789"/>
                <a:ext cx="2651894" cy="12040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16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每月存入未來就學、就業及創業準備金，使青年有足夠資源規劃未來人生發展</a:t>
                </a:r>
              </a:p>
            </p:txBody>
          </p:sp>
        </p:grpSp>
      </p:grpSp>
      <p:sp>
        <p:nvSpPr>
          <p:cNvPr id="74" name="標題 1"/>
          <p:cNvSpPr txBox="1">
            <a:spLocks/>
          </p:cNvSpPr>
          <p:nvPr/>
        </p:nvSpPr>
        <p:spPr>
          <a:xfrm>
            <a:off x="0" y="64133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六</a:t>
            </a:r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、預期成效</a:t>
            </a:r>
            <a:endParaRPr lang="zh-TW" altLang="en-US" sz="4000" b="1" dirty="0">
              <a:solidFill>
                <a:srgbClr val="339FE4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6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0" y="2272686"/>
            <a:ext cx="9144000" cy="2286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簡報</a:t>
            </a:r>
            <a:r>
              <a:rPr lang="zh-TW" altLang="en-US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結束</a:t>
            </a:r>
            <a:r>
              <a:rPr lang="en-US" altLang="zh-TW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/>
            </a:r>
            <a:br>
              <a:rPr lang="en-US" altLang="zh-TW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</a:br>
            <a:r>
              <a:rPr lang="zh-TW" altLang="en-US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敬請</a:t>
            </a: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指教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8367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ㄧ、前言</a:t>
            </a:r>
            <a:endParaRPr lang="zh-TW" altLang="en-US" sz="4000" b="1" dirty="0">
              <a:solidFill>
                <a:srgbClr val="339FE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1560" y="1700808"/>
            <a:ext cx="7920880" cy="1800200"/>
            <a:chOff x="611560" y="1700808"/>
            <a:chExt cx="7920880" cy="1800200"/>
          </a:xfrm>
        </p:grpSpPr>
        <p:grpSp>
          <p:nvGrpSpPr>
            <p:cNvPr id="4" name="群組 3"/>
            <p:cNvGrpSpPr/>
            <p:nvPr/>
          </p:nvGrpSpPr>
          <p:grpSpPr>
            <a:xfrm>
              <a:off x="611560" y="1700808"/>
              <a:ext cx="7920880" cy="1800200"/>
              <a:chOff x="611560" y="1700808"/>
              <a:chExt cx="7920880" cy="1800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11560" y="1700808"/>
                <a:ext cx="7920880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11560" y="1700808"/>
                <a:ext cx="7920880" cy="504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11560" y="1700808"/>
                <a:ext cx="792088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學習可以分階段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完成</a:t>
                </a:r>
              </a:p>
            </p:txBody>
          </p:sp>
        </p:grpSp>
        <p:sp>
          <p:nvSpPr>
            <p:cNvPr id="5" name="內容版面配置區 8"/>
            <p:cNvSpPr txBox="1">
              <a:spLocks/>
            </p:cNvSpPr>
            <p:nvPr/>
          </p:nvSpPr>
          <p:spPr>
            <a:xfrm>
              <a:off x="1149684" y="2348880"/>
              <a:ext cx="6844632" cy="936104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高等教育體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系，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應該以更開放的態度，珍惜這樣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的年輕人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，並且提供更多的誘因，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吸引青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重返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校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園學習</a:t>
              </a:r>
              <a:endPara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789040"/>
            <a:ext cx="7920880" cy="2292946"/>
            <a:chOff x="611560" y="3789040"/>
            <a:chExt cx="7920880" cy="2292946"/>
          </a:xfrm>
        </p:grpSpPr>
        <p:sp>
          <p:nvSpPr>
            <p:cNvPr id="34" name="矩形 33"/>
            <p:cNvSpPr/>
            <p:nvPr/>
          </p:nvSpPr>
          <p:spPr>
            <a:xfrm>
              <a:off x="611560" y="3789040"/>
              <a:ext cx="7920880" cy="22929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789041"/>
              <a:ext cx="7920880" cy="5040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內容版面配置區 8"/>
            <p:cNvSpPr txBox="1">
              <a:spLocks/>
            </p:cNvSpPr>
            <p:nvPr/>
          </p:nvSpPr>
          <p:spPr>
            <a:xfrm>
              <a:off x="1156368" y="4437112"/>
              <a:ext cx="6831264" cy="13647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教育部為落實總統教育政策，透過跨部會合作推動「青年教育與就業儲蓄帳戶方案」，鼓勵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高中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畢業生透過職場、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生活及國際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等體驗，探索並確立人生規劃方向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611560" y="3789041"/>
            <a:ext cx="79208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職場、</a:t>
            </a:r>
            <a:r>
              <a:rPr lang="zh-TW" altLang="en-US" sz="2400" b="1" dirty="0" smtClean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生活</a:t>
            </a:r>
            <a:r>
              <a:rPr lang="zh-TW" altLang="en-US" sz="2400" b="1" dirty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及</a:t>
            </a:r>
            <a:r>
              <a:rPr lang="zh-TW" altLang="en-US" sz="2400" b="1" dirty="0" smtClean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國際體驗</a:t>
            </a:r>
            <a:endParaRPr lang="zh-TW" altLang="en-US" sz="2400" b="1" dirty="0">
              <a:solidFill>
                <a:schemeClr val="bg1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11560" y="90872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二</a:t>
            </a:r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方案目標</a:t>
            </a:r>
            <a:endParaRPr lang="zh-TW" altLang="en-US" sz="4000" b="1" dirty="0">
              <a:solidFill>
                <a:srgbClr val="339FE4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1560" y="1772816"/>
            <a:ext cx="7920880" cy="1008112"/>
            <a:chOff x="611560" y="1772816"/>
            <a:chExt cx="7920880" cy="1008112"/>
          </a:xfrm>
        </p:grpSpPr>
        <p:sp>
          <p:nvSpPr>
            <p:cNvPr id="7" name="矩形 6"/>
            <p:cNvSpPr/>
            <p:nvPr/>
          </p:nvSpPr>
          <p:spPr>
            <a:xfrm>
              <a:off x="611560" y="177281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內容版面配置區 8"/>
            <p:cNvSpPr txBox="1">
              <a:spLocks/>
            </p:cNvSpPr>
            <p:nvPr/>
          </p:nvSpPr>
          <p:spPr>
            <a:xfrm>
              <a:off x="2051720" y="184482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協助青年適才適性發展，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提供學生職業試探機會，以建立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正確之職業價值觀 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11560" y="1772816"/>
              <a:ext cx="1224136" cy="1008112"/>
              <a:chOff x="611560" y="1772816"/>
              <a:chExt cx="1224136" cy="10081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11560" y="1772816"/>
                <a:ext cx="1224136" cy="1008112"/>
              </a:xfrm>
              <a:prstGeom prst="rect">
                <a:avLst/>
              </a:prstGeom>
              <a:solidFill>
                <a:srgbClr val="CD2C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1560" y="2030651"/>
                <a:ext cx="1224136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Hant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目標</a:t>
                </a:r>
                <a:r>
                  <a:rPr lang="en-US" altLang="zh-Hant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1560" y="2900941"/>
            <a:ext cx="7920880" cy="1008112"/>
            <a:chOff x="611560" y="2852936"/>
            <a:chExt cx="7920880" cy="1008112"/>
          </a:xfrm>
        </p:grpSpPr>
        <p:sp>
          <p:nvSpPr>
            <p:cNvPr id="18" name="矩形 17"/>
            <p:cNvSpPr/>
            <p:nvPr/>
          </p:nvSpPr>
          <p:spPr>
            <a:xfrm>
              <a:off x="611560" y="285293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2852936"/>
              <a:ext cx="1224136" cy="1008112"/>
            </a:xfrm>
            <a:prstGeom prst="rect">
              <a:avLst/>
            </a:prstGeom>
            <a:solidFill>
              <a:srgbClr val="38B7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/>
            <p:cNvSpPr txBox="1">
              <a:spLocks/>
            </p:cNvSpPr>
            <p:nvPr/>
          </p:nvSpPr>
          <p:spPr>
            <a:xfrm>
              <a:off x="2051720" y="292494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培養臺灣傳統技藝及區域產業人才，提升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高中職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畢業生就業率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60" y="311077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  <a:endPara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1560" y="4029066"/>
            <a:ext cx="7920880" cy="1008112"/>
            <a:chOff x="611560" y="4005064"/>
            <a:chExt cx="7920880" cy="1008112"/>
          </a:xfrm>
        </p:grpSpPr>
        <p:sp>
          <p:nvSpPr>
            <p:cNvPr id="23" name="矩形 22"/>
            <p:cNvSpPr/>
            <p:nvPr/>
          </p:nvSpPr>
          <p:spPr>
            <a:xfrm>
              <a:off x="611560" y="4005064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1560" y="4005064"/>
              <a:ext cx="1224136" cy="1008112"/>
            </a:xfrm>
            <a:prstGeom prst="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內容版面配置區 8"/>
            <p:cNvSpPr txBox="1">
              <a:spLocks/>
            </p:cNvSpPr>
            <p:nvPr/>
          </p:nvSpPr>
          <p:spPr>
            <a:xfrm>
              <a:off x="2051720" y="4077072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拓展青年國際體驗學習機會及多元生活體驗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，提升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青年國際競爭力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11560" y="4262899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1560" y="5157192"/>
            <a:ext cx="7920880" cy="1008112"/>
            <a:chOff x="611560" y="5157192"/>
            <a:chExt cx="7920880" cy="1008112"/>
          </a:xfrm>
        </p:grpSpPr>
        <p:sp>
          <p:nvSpPr>
            <p:cNvPr id="28" name="矩形 27"/>
            <p:cNvSpPr/>
            <p:nvPr/>
          </p:nvSpPr>
          <p:spPr>
            <a:xfrm>
              <a:off x="611560" y="5157192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1560" y="5157192"/>
              <a:ext cx="1224136" cy="1008112"/>
            </a:xfrm>
            <a:prstGeom prst="rect">
              <a:avLst/>
            </a:prstGeom>
            <a:solidFill>
              <a:srgbClr val="359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51720" y="5229200"/>
              <a:ext cx="6336704" cy="79208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儲備青年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教育及發展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經費，暢通技術人才回流就學管道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415027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  <a:endPara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90872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</a:t>
            </a:r>
            <a:r>
              <a:rPr lang="zh-TW" altLang="en-US" sz="4000" b="1" dirty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方案說</a:t>
            </a:r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明</a:t>
            </a:r>
            <a:endParaRPr lang="zh-TW" altLang="en-US" sz="4000" b="1" dirty="0">
              <a:solidFill>
                <a:srgbClr val="339FE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611560" y="5157191"/>
            <a:ext cx="7920880" cy="577861"/>
            <a:chOff x="611560" y="5157191"/>
            <a:chExt cx="7920880" cy="577861"/>
          </a:xfrm>
        </p:grpSpPr>
        <p:sp>
          <p:nvSpPr>
            <p:cNvPr id="38" name="矩形 37"/>
            <p:cNvSpPr/>
            <p:nvPr/>
          </p:nvSpPr>
          <p:spPr>
            <a:xfrm>
              <a:off x="611560" y="5157191"/>
              <a:ext cx="7920880" cy="5778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11560" y="5191564"/>
              <a:ext cx="7908048" cy="50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計畫結束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—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就學、就業或創業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11560" y="1794340"/>
            <a:ext cx="7920880" cy="2832703"/>
            <a:chOff x="598192" y="1833801"/>
            <a:chExt cx="7920880" cy="2832703"/>
          </a:xfrm>
        </p:grpSpPr>
        <p:grpSp>
          <p:nvGrpSpPr>
            <p:cNvPr id="15" name="群組 14"/>
            <p:cNvGrpSpPr/>
            <p:nvPr/>
          </p:nvGrpSpPr>
          <p:grpSpPr>
            <a:xfrm>
              <a:off x="611560" y="1858192"/>
              <a:ext cx="2520280" cy="2808312"/>
              <a:chOff x="611560" y="1844824"/>
              <a:chExt cx="2520280" cy="280831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11560" y="1844824"/>
                <a:ext cx="2520280" cy="28083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內容版面配置區 8"/>
              <p:cNvSpPr txBox="1">
                <a:spLocks/>
              </p:cNvSpPr>
              <p:nvPr/>
            </p:nvSpPr>
            <p:spPr>
              <a:xfrm>
                <a:off x="624393" y="2492896"/>
                <a:ext cx="2494615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高中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</a:t>
                </a:r>
              </a:p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生涯輔導計畫</a:t>
                </a:r>
                <a:endPara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6" name="內容版面配置區 8"/>
              <p:cNvSpPr txBox="1">
                <a:spLocks/>
              </p:cNvSpPr>
              <p:nvPr/>
            </p:nvSpPr>
            <p:spPr>
              <a:xfrm>
                <a:off x="863589" y="3861047"/>
                <a:ext cx="2016223" cy="504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性向及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生涯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探索</a:t>
                </a:r>
                <a:endPara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1" name="向下箭號 10"/>
              <p:cNvSpPr/>
              <p:nvPr/>
            </p:nvSpPr>
            <p:spPr>
              <a:xfrm>
                <a:off x="1745329" y="3501008"/>
                <a:ext cx="252742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3318008" y="1858192"/>
              <a:ext cx="2494615" cy="2808312"/>
              <a:chOff x="3327092" y="1844824"/>
              <a:chExt cx="2494615" cy="280831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328503" y="1844824"/>
                <a:ext cx="2491792" cy="28083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327092" y="2492896"/>
                <a:ext cx="2494615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</a:t>
                </a:r>
              </a:p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就業領航計畫</a:t>
                </a:r>
                <a:endPara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9" name="內容版面配置區 8"/>
              <p:cNvSpPr txBox="1">
                <a:spLocks/>
              </p:cNvSpPr>
              <p:nvPr/>
            </p:nvSpPr>
            <p:spPr>
              <a:xfrm>
                <a:off x="3566288" y="3861047"/>
                <a:ext cx="2016223" cy="504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endPara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7" name="向下箭號 26"/>
              <p:cNvSpPr/>
              <p:nvPr/>
            </p:nvSpPr>
            <p:spPr>
              <a:xfrm>
                <a:off x="4448028" y="3501008"/>
                <a:ext cx="252742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5998792" y="1858192"/>
              <a:ext cx="2520280" cy="2808312"/>
              <a:chOff x="6012160" y="1844824"/>
              <a:chExt cx="2520280" cy="28083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012160" y="1844824"/>
                <a:ext cx="2520280" cy="28083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內容版面配置區 8"/>
              <p:cNvSpPr txBox="1">
                <a:spLocks/>
              </p:cNvSpPr>
              <p:nvPr/>
            </p:nvSpPr>
            <p:spPr>
              <a:xfrm>
                <a:off x="6024993" y="2492896"/>
                <a:ext cx="2494615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</a:t>
                </a:r>
              </a:p>
              <a:p>
                <a:pPr marL="0" lvl="0" indent="0" algn="ctr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體驗學習計畫</a:t>
                </a:r>
                <a:endPara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0" name="內容版面配置區 8"/>
              <p:cNvSpPr txBox="1">
                <a:spLocks/>
              </p:cNvSpPr>
              <p:nvPr/>
            </p:nvSpPr>
            <p:spPr>
              <a:xfrm>
                <a:off x="6264189" y="3861048"/>
                <a:ext cx="2016223" cy="504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91440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生活及國際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</a:p>
            </p:txBody>
          </p:sp>
          <p:sp>
            <p:nvSpPr>
              <p:cNvPr id="28" name="向下箭號 27"/>
              <p:cNvSpPr/>
              <p:nvPr/>
            </p:nvSpPr>
            <p:spPr>
              <a:xfrm>
                <a:off x="7145929" y="3501008"/>
                <a:ext cx="252742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598192" y="1833801"/>
              <a:ext cx="7920880" cy="577861"/>
              <a:chOff x="611560" y="5157191"/>
              <a:chExt cx="7920880" cy="577861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611560" y="5157191"/>
                <a:ext cx="7920880" cy="57786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995948" y="5191564"/>
                <a:ext cx="7152105" cy="509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青年教育與就業儲蓄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帳戶方案</a:t>
                </a:r>
                <a:endPara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05AF2-76B8-43D5-AA81-318FDE0B2A3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0" y="496033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</a:t>
            </a:r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儲蓄帳戶方案架構圖</a:t>
            </a:r>
            <a:endParaRPr lang="zh-TW" altLang="en-US" sz="3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9752" r="1456" b="19752"/>
          <a:stretch/>
        </p:blipFill>
        <p:spPr>
          <a:xfrm>
            <a:off x="253018" y="1811054"/>
            <a:ext cx="8640000" cy="379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2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圖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" y="0"/>
            <a:ext cx="9144000" cy="685800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33509" y="1272950"/>
            <a:ext cx="8110958" cy="4969325"/>
            <a:chOff x="533509" y="1272950"/>
            <a:chExt cx="8110958" cy="4969325"/>
          </a:xfrm>
        </p:grpSpPr>
        <p:grpSp>
          <p:nvGrpSpPr>
            <p:cNvPr id="2" name="群組 1"/>
            <p:cNvGrpSpPr/>
            <p:nvPr/>
          </p:nvGrpSpPr>
          <p:grpSpPr>
            <a:xfrm>
              <a:off x="533509" y="1272950"/>
              <a:ext cx="8110958" cy="4969325"/>
              <a:chOff x="525043" y="1272950"/>
              <a:chExt cx="8102490" cy="4969325"/>
            </a:xfrm>
          </p:grpSpPr>
          <p:grpSp>
            <p:nvGrpSpPr>
              <p:cNvPr id="2078" name="群組 2077"/>
              <p:cNvGrpSpPr/>
              <p:nvPr/>
            </p:nvGrpSpPr>
            <p:grpSpPr>
              <a:xfrm>
                <a:off x="525043" y="1272950"/>
                <a:ext cx="8102490" cy="4969325"/>
                <a:chOff x="787943" y="1272950"/>
                <a:chExt cx="7279068" cy="4969325"/>
              </a:xfrm>
            </p:grpSpPr>
            <p:grpSp>
              <p:nvGrpSpPr>
                <p:cNvPr id="16" name="群組 15"/>
                <p:cNvGrpSpPr/>
                <p:nvPr/>
              </p:nvGrpSpPr>
              <p:grpSpPr>
                <a:xfrm>
                  <a:off x="787943" y="1272950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1.  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高中職</a:t>
                    </a: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105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學年應屆畢業生</a:t>
                    </a:r>
                  </a:p>
                </p:txBody>
              </p:sp>
            </p:grpSp>
            <p:grpSp>
              <p:nvGrpSpPr>
                <p:cNvPr id="2068" name="群組 2067"/>
                <p:cNvGrpSpPr/>
                <p:nvPr/>
              </p:nvGrpSpPr>
              <p:grpSpPr>
                <a:xfrm>
                  <a:off x="4834864" y="1838655"/>
                  <a:ext cx="3208628" cy="424068"/>
                  <a:chOff x="4846204" y="1838655"/>
                  <a:chExt cx="3208628" cy="424068"/>
                </a:xfrm>
              </p:grpSpPr>
              <p:grpSp>
                <p:nvGrpSpPr>
                  <p:cNvPr id="2062" name="群組 2061"/>
                  <p:cNvGrpSpPr/>
                  <p:nvPr/>
                </p:nvGrpSpPr>
                <p:grpSpPr>
                  <a:xfrm>
                    <a:off x="4846204" y="1838655"/>
                    <a:ext cx="3208628" cy="424068"/>
                    <a:chOff x="4846204" y="1838655"/>
                    <a:chExt cx="3208628" cy="424068"/>
                  </a:xfrm>
                </p:grpSpPr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4846204" y="1838655"/>
                      <a:ext cx="3208628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2059" name="五邊形 2058"/>
                    <p:cNvSpPr/>
                    <p:nvPr/>
                  </p:nvSpPr>
                  <p:spPr>
                    <a:xfrm>
                      <a:off x="4846204" y="1838655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74" name="矩形 73"/>
                  <p:cNvSpPr/>
                  <p:nvPr/>
                </p:nvSpPr>
                <p:spPr>
                  <a:xfrm>
                    <a:off x="5024113" y="1874075"/>
                    <a:ext cx="2930828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完成種子教師培訓</a:t>
                    </a: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-106.2</a:t>
                    </a:r>
                  </a:p>
                </p:txBody>
              </p:sp>
            </p:grpSp>
            <p:grpSp>
              <p:nvGrpSpPr>
                <p:cNvPr id="2077" name="群組 2076"/>
                <p:cNvGrpSpPr/>
                <p:nvPr/>
              </p:nvGrpSpPr>
              <p:grpSpPr>
                <a:xfrm>
                  <a:off x="787943" y="1839999"/>
                  <a:ext cx="4019775" cy="665708"/>
                  <a:chOff x="787943" y="1839999"/>
                  <a:chExt cx="4019775" cy="665708"/>
                </a:xfrm>
              </p:grpSpPr>
              <p:sp>
                <p:nvSpPr>
                  <p:cNvPr id="98" name="矩形 97"/>
                  <p:cNvSpPr/>
                  <p:nvPr/>
                </p:nvSpPr>
                <p:spPr>
                  <a:xfrm>
                    <a:off x="787943" y="1839999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>
                    <a:off x="787943" y="1871687"/>
                    <a:ext cx="3877354" cy="6340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2.  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學校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初步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調查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推薦人數及比率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106.3</a:t>
                    </a: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.10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前</a:t>
                    </a:r>
                    <a:endParaRPr lang="en-US" altLang="zh-Hant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103" name="群組 102"/>
                <p:cNvGrpSpPr/>
                <p:nvPr/>
              </p:nvGrpSpPr>
              <p:grpSpPr>
                <a:xfrm>
                  <a:off x="787943" y="2974097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4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  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學校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進行性向探索及生涯輔導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/106.3-4</a:t>
                    </a:r>
                  </a:p>
                </p:txBody>
              </p:sp>
            </p:grpSp>
            <p:grpSp>
              <p:nvGrpSpPr>
                <p:cNvPr id="106" name="群組 105"/>
                <p:cNvGrpSpPr/>
                <p:nvPr/>
              </p:nvGrpSpPr>
              <p:grpSpPr>
                <a:xfrm>
                  <a:off x="787943" y="3541146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07" name="矩形 106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5. 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 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學校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依核定比率推薦學生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/106.4</a:t>
                    </a:r>
                  </a:p>
                </p:txBody>
              </p:sp>
            </p:grpSp>
            <p:grpSp>
              <p:nvGrpSpPr>
                <p:cNvPr id="109" name="群組 108"/>
                <p:cNvGrpSpPr/>
                <p:nvPr/>
              </p:nvGrpSpPr>
              <p:grpSpPr>
                <a:xfrm>
                  <a:off x="787943" y="4108195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6.  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申請計畫上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傳本方案填報系統</a:t>
                    </a: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/106.5.10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前</a:t>
                    </a:r>
                    <a:endParaRPr lang="en-US" altLang="zh-TW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115" name="群組 114"/>
                <p:cNvGrpSpPr/>
                <p:nvPr/>
              </p:nvGrpSpPr>
              <p:grpSpPr>
                <a:xfrm>
                  <a:off x="787943" y="5251429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8.  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確定推薦名單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/106.6</a:t>
                    </a:r>
                  </a:p>
                </p:txBody>
              </p:sp>
            </p:grpSp>
            <p:sp>
              <p:nvSpPr>
                <p:cNvPr id="119" name="矩形 118"/>
                <p:cNvSpPr/>
                <p:nvPr/>
              </p:nvSpPr>
              <p:spPr>
                <a:xfrm>
                  <a:off x="787943" y="5819826"/>
                  <a:ext cx="4019775" cy="42244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87943" y="2407048"/>
                  <a:ext cx="4019775" cy="42244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2069" name="群組 2068"/>
                <p:cNvGrpSpPr/>
                <p:nvPr/>
              </p:nvGrpSpPr>
              <p:grpSpPr>
                <a:xfrm>
                  <a:off x="4834866" y="2974097"/>
                  <a:ext cx="3220387" cy="424068"/>
                  <a:chOff x="4846206" y="2974097"/>
                  <a:chExt cx="3220387" cy="424068"/>
                </a:xfrm>
              </p:grpSpPr>
              <p:grpSp>
                <p:nvGrpSpPr>
                  <p:cNvPr id="2063" name="群組 2062"/>
                  <p:cNvGrpSpPr/>
                  <p:nvPr/>
                </p:nvGrpSpPr>
                <p:grpSpPr>
                  <a:xfrm>
                    <a:off x="4846206" y="2974097"/>
                    <a:ext cx="3220387" cy="424068"/>
                    <a:chOff x="4846206" y="2974097"/>
                    <a:chExt cx="3220387" cy="424068"/>
                  </a:xfrm>
                </p:grpSpPr>
                <p:sp>
                  <p:nvSpPr>
                    <p:cNvPr id="141" name="矩形 140"/>
                    <p:cNvSpPr/>
                    <p:nvPr/>
                  </p:nvSpPr>
                  <p:spPr>
                    <a:xfrm>
                      <a:off x="4846206" y="2974097"/>
                      <a:ext cx="3220387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0" name="五邊形 169"/>
                    <p:cNvSpPr/>
                    <p:nvPr/>
                  </p:nvSpPr>
                  <p:spPr>
                    <a:xfrm>
                      <a:off x="4846206" y="2974097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42" name="矩形 141"/>
                  <p:cNvSpPr/>
                  <p:nvPr/>
                </p:nvSpPr>
                <p:spPr>
                  <a:xfrm>
                    <a:off x="5024512" y="3009517"/>
                    <a:ext cx="2940441" cy="3738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協助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學生提出申請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計畫</a:t>
                    </a:r>
                    <a:endParaRPr lang="zh-TW" altLang="en-US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2071" name="群組 2070"/>
                <p:cNvGrpSpPr/>
                <p:nvPr/>
              </p:nvGrpSpPr>
              <p:grpSpPr>
                <a:xfrm>
                  <a:off x="4834865" y="3539802"/>
                  <a:ext cx="3232146" cy="424068"/>
                  <a:chOff x="4846205" y="3539802"/>
                  <a:chExt cx="3232146" cy="424068"/>
                </a:xfrm>
              </p:grpSpPr>
              <p:grpSp>
                <p:nvGrpSpPr>
                  <p:cNvPr id="2064" name="群組 2063"/>
                  <p:cNvGrpSpPr/>
                  <p:nvPr/>
                </p:nvGrpSpPr>
                <p:grpSpPr>
                  <a:xfrm>
                    <a:off x="4846205" y="3539802"/>
                    <a:ext cx="3232146" cy="424068"/>
                    <a:chOff x="4846205" y="3539802"/>
                    <a:chExt cx="3232146" cy="424068"/>
                  </a:xfrm>
                </p:grpSpPr>
                <p:sp>
                  <p:nvSpPr>
                    <p:cNvPr id="144" name="矩形 143"/>
                    <p:cNvSpPr/>
                    <p:nvPr/>
                  </p:nvSpPr>
                  <p:spPr>
                    <a:xfrm>
                      <a:off x="4846205" y="3539802"/>
                      <a:ext cx="3232146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1" name="五邊形 170"/>
                    <p:cNvSpPr/>
                    <p:nvPr/>
                  </p:nvSpPr>
                  <p:spPr>
                    <a:xfrm>
                      <a:off x="4846205" y="3539802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45" name="矩形 144"/>
                  <p:cNvSpPr/>
                  <p:nvPr/>
                </p:nvSpPr>
                <p:spPr>
                  <a:xfrm>
                    <a:off x="5024511" y="3575222"/>
                    <a:ext cx="2940441" cy="3738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學校組執行小組初審</a:t>
                    </a:r>
                  </a:p>
                </p:txBody>
              </p:sp>
            </p:grpSp>
            <p:grpSp>
              <p:nvGrpSpPr>
                <p:cNvPr id="2072" name="群組 2071"/>
                <p:cNvGrpSpPr/>
                <p:nvPr/>
              </p:nvGrpSpPr>
              <p:grpSpPr>
                <a:xfrm>
                  <a:off x="4834864" y="4683036"/>
                  <a:ext cx="3220387" cy="424068"/>
                  <a:chOff x="4846204" y="4683036"/>
                  <a:chExt cx="3220387" cy="424068"/>
                </a:xfrm>
              </p:grpSpPr>
              <p:grpSp>
                <p:nvGrpSpPr>
                  <p:cNvPr id="2065" name="群組 2064"/>
                  <p:cNvGrpSpPr/>
                  <p:nvPr/>
                </p:nvGrpSpPr>
                <p:grpSpPr>
                  <a:xfrm>
                    <a:off x="4846204" y="4683036"/>
                    <a:ext cx="3220387" cy="424068"/>
                    <a:chOff x="4846204" y="4683036"/>
                    <a:chExt cx="3220387" cy="424068"/>
                  </a:xfrm>
                </p:grpSpPr>
                <p:sp>
                  <p:nvSpPr>
                    <p:cNvPr id="147" name="矩形 146"/>
                    <p:cNvSpPr/>
                    <p:nvPr/>
                  </p:nvSpPr>
                  <p:spPr>
                    <a:xfrm>
                      <a:off x="4846204" y="4683036"/>
                      <a:ext cx="3220387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2" name="五邊形 171"/>
                    <p:cNvSpPr/>
                    <p:nvPr/>
                  </p:nvSpPr>
                  <p:spPr>
                    <a:xfrm>
                      <a:off x="4846204" y="4683036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48" name="矩形 147"/>
                  <p:cNvSpPr/>
                  <p:nvPr/>
                </p:nvSpPr>
                <p:spPr>
                  <a:xfrm>
                    <a:off x="5024113" y="4718456"/>
                    <a:ext cx="2930828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教育部組審查小組複審</a:t>
                    </a:r>
                  </a:p>
                </p:txBody>
              </p:sp>
            </p:grpSp>
            <p:grpSp>
              <p:nvGrpSpPr>
                <p:cNvPr id="2074" name="群組 2073"/>
                <p:cNvGrpSpPr/>
                <p:nvPr/>
              </p:nvGrpSpPr>
              <p:grpSpPr>
                <a:xfrm>
                  <a:off x="4834865" y="5249810"/>
                  <a:ext cx="3208628" cy="424068"/>
                  <a:chOff x="4846205" y="5249810"/>
                  <a:chExt cx="3208628" cy="424068"/>
                </a:xfrm>
              </p:grpSpPr>
              <p:grpSp>
                <p:nvGrpSpPr>
                  <p:cNvPr id="2066" name="群組 2065"/>
                  <p:cNvGrpSpPr/>
                  <p:nvPr/>
                </p:nvGrpSpPr>
                <p:grpSpPr>
                  <a:xfrm>
                    <a:off x="4846205" y="5249810"/>
                    <a:ext cx="3208628" cy="424068"/>
                    <a:chOff x="4846205" y="5249810"/>
                    <a:chExt cx="3208628" cy="424068"/>
                  </a:xfrm>
                </p:grpSpPr>
                <p:sp>
                  <p:nvSpPr>
                    <p:cNvPr id="150" name="矩形 149"/>
                    <p:cNvSpPr/>
                    <p:nvPr/>
                  </p:nvSpPr>
                  <p:spPr>
                    <a:xfrm>
                      <a:off x="4846205" y="5250085"/>
                      <a:ext cx="3208628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3" name="五邊形 172"/>
                    <p:cNvSpPr/>
                    <p:nvPr/>
                  </p:nvSpPr>
                  <p:spPr>
                    <a:xfrm>
                      <a:off x="4846205" y="5249810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51" name="矩形 150"/>
                  <p:cNvSpPr/>
                  <p:nvPr/>
                </p:nvSpPr>
                <p:spPr>
                  <a:xfrm>
                    <a:off x="5021331" y="5294383"/>
                    <a:ext cx="2863533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106.5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勞動部公告詳細職缺</a:t>
                    </a:r>
                  </a:p>
                </p:txBody>
              </p:sp>
            </p:grpSp>
            <p:grpSp>
              <p:nvGrpSpPr>
                <p:cNvPr id="2075" name="群組 2074"/>
                <p:cNvGrpSpPr/>
                <p:nvPr/>
              </p:nvGrpSpPr>
              <p:grpSpPr>
                <a:xfrm>
                  <a:off x="4834864" y="5818207"/>
                  <a:ext cx="3208628" cy="424068"/>
                  <a:chOff x="4846204" y="5818207"/>
                  <a:chExt cx="3208628" cy="424068"/>
                </a:xfrm>
              </p:grpSpPr>
              <p:grpSp>
                <p:nvGrpSpPr>
                  <p:cNvPr id="2067" name="群組 2066"/>
                  <p:cNvGrpSpPr/>
                  <p:nvPr/>
                </p:nvGrpSpPr>
                <p:grpSpPr>
                  <a:xfrm>
                    <a:off x="4846204" y="5818207"/>
                    <a:ext cx="3208628" cy="424068"/>
                    <a:chOff x="4846204" y="5818207"/>
                    <a:chExt cx="3208628" cy="424068"/>
                  </a:xfrm>
                </p:grpSpPr>
                <p:sp>
                  <p:nvSpPr>
                    <p:cNvPr id="153" name="矩形 152"/>
                    <p:cNvSpPr/>
                    <p:nvPr/>
                  </p:nvSpPr>
                  <p:spPr>
                    <a:xfrm>
                      <a:off x="4846204" y="5818482"/>
                      <a:ext cx="3208628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4" name="五邊形 173"/>
                    <p:cNvSpPr/>
                    <p:nvPr/>
                  </p:nvSpPr>
                  <p:spPr>
                    <a:xfrm>
                      <a:off x="4846204" y="5818207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54" name="矩形 153"/>
                  <p:cNvSpPr/>
                  <p:nvPr/>
                </p:nvSpPr>
                <p:spPr>
                  <a:xfrm>
                    <a:off x="5024113" y="5853902"/>
                    <a:ext cx="2930828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106.8.1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媒合完成就業</a:t>
                    </a:r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787943" y="4675244"/>
                  <a:ext cx="4019775" cy="431585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62" name="矩形 61"/>
              <p:cNvSpPr/>
              <p:nvPr/>
            </p:nvSpPr>
            <p:spPr>
              <a:xfrm>
                <a:off x="533401" y="2433311"/>
                <a:ext cx="4022825" cy="36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en-US" altLang="zh-Hant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.  </a:t>
                </a:r>
                <a:r>
                  <a:rPr lang="zh-TW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Hant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核定</a:t>
                </a:r>
                <a:r>
                  <a:rPr lang="zh-TW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各校</a:t>
                </a:r>
                <a:r>
                  <a:rPr lang="zh-Hant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推薦</a:t>
                </a:r>
                <a:r>
                  <a:rPr lang="zh-TW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比率</a:t>
                </a:r>
                <a:r>
                  <a:rPr lang="en-US" altLang="zh-Hant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/106.3</a:t>
                </a:r>
                <a:endParaRPr lang="en-US" altLang="zh-Hant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33509" y="4714042"/>
              <a:ext cx="4320478" cy="3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en-US" altLang="zh-TW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7</a:t>
              </a:r>
              <a:r>
                <a:rPr lang="en-US" altLang="zh-Hant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.  </a:t>
              </a: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分區審查</a:t>
              </a:r>
              <a:r>
                <a:rPr lang="en-US" altLang="zh-Hant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/106.</a:t>
              </a:r>
              <a:r>
                <a:rPr lang="en-US" altLang="zh-TW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5-</a:t>
              </a:r>
              <a:r>
                <a:rPr lang="en-US" altLang="zh-Hant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6</a:t>
              </a:r>
              <a:endParaRPr lang="en-US" altLang="zh-Hant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41876" y="5871118"/>
              <a:ext cx="4320478" cy="3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en-US" altLang="zh-TW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9</a:t>
              </a:r>
              <a:r>
                <a:rPr lang="en-US" altLang="zh-Hant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.  </a:t>
              </a: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勞動部媒合</a:t>
              </a:r>
              <a:r>
                <a:rPr lang="en-US" altLang="zh-Hant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/106.6</a:t>
              </a:r>
              <a:r>
                <a:rPr lang="en-US" altLang="zh-TW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-7</a:t>
              </a:r>
              <a:endParaRPr lang="en-US" altLang="zh-Hant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4" name="標題 1"/>
          <p:cNvSpPr txBox="1">
            <a:spLocks/>
          </p:cNvSpPr>
          <p:nvPr/>
        </p:nvSpPr>
        <p:spPr>
          <a:xfrm>
            <a:off x="0" y="496038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青年就業領航計畫及青年儲蓄帳戶作業流程圖</a:t>
            </a:r>
            <a:endParaRPr lang="zh-TW" altLang="en-US" sz="3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3046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圖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" y="0"/>
            <a:ext cx="9144000" cy="685800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450181" y="1553738"/>
            <a:ext cx="8462997" cy="4400928"/>
            <a:chOff x="533509" y="1272950"/>
            <a:chExt cx="8462997" cy="4400928"/>
          </a:xfrm>
        </p:grpSpPr>
        <p:grpSp>
          <p:nvGrpSpPr>
            <p:cNvPr id="2" name="群組 1"/>
            <p:cNvGrpSpPr/>
            <p:nvPr/>
          </p:nvGrpSpPr>
          <p:grpSpPr>
            <a:xfrm>
              <a:off x="533509" y="1272950"/>
              <a:ext cx="8462997" cy="4400928"/>
              <a:chOff x="525043" y="1272950"/>
              <a:chExt cx="8454162" cy="4400928"/>
            </a:xfrm>
          </p:grpSpPr>
          <p:grpSp>
            <p:nvGrpSpPr>
              <p:cNvPr id="2078" name="群組 2077"/>
              <p:cNvGrpSpPr/>
              <p:nvPr/>
            </p:nvGrpSpPr>
            <p:grpSpPr>
              <a:xfrm>
                <a:off x="525043" y="1272950"/>
                <a:ext cx="8454162" cy="4400928"/>
                <a:chOff x="787943" y="1272950"/>
                <a:chExt cx="7595001" cy="4400928"/>
              </a:xfrm>
            </p:grpSpPr>
            <p:grpSp>
              <p:nvGrpSpPr>
                <p:cNvPr id="16" name="群組 15"/>
                <p:cNvGrpSpPr/>
                <p:nvPr/>
              </p:nvGrpSpPr>
              <p:grpSpPr>
                <a:xfrm>
                  <a:off x="787943" y="1272950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1.  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高中職</a:t>
                    </a: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105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學年應屆畢業生</a:t>
                    </a:r>
                  </a:p>
                </p:txBody>
              </p:sp>
            </p:grpSp>
            <p:grpSp>
              <p:nvGrpSpPr>
                <p:cNvPr id="2068" name="群組 2067"/>
                <p:cNvGrpSpPr/>
                <p:nvPr/>
              </p:nvGrpSpPr>
              <p:grpSpPr>
                <a:xfrm>
                  <a:off x="4834861" y="1838655"/>
                  <a:ext cx="3392310" cy="424068"/>
                  <a:chOff x="4846201" y="1838655"/>
                  <a:chExt cx="3392310" cy="424068"/>
                </a:xfrm>
              </p:grpSpPr>
              <p:grpSp>
                <p:nvGrpSpPr>
                  <p:cNvPr id="2062" name="群組 2061"/>
                  <p:cNvGrpSpPr/>
                  <p:nvPr/>
                </p:nvGrpSpPr>
                <p:grpSpPr>
                  <a:xfrm>
                    <a:off x="4846201" y="1838655"/>
                    <a:ext cx="3392310" cy="424068"/>
                    <a:chOff x="4846201" y="1838655"/>
                    <a:chExt cx="3392310" cy="424068"/>
                  </a:xfrm>
                </p:grpSpPr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4846201" y="1838655"/>
                      <a:ext cx="3392310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2059" name="五邊形 2058"/>
                    <p:cNvSpPr/>
                    <p:nvPr/>
                  </p:nvSpPr>
                  <p:spPr>
                    <a:xfrm>
                      <a:off x="4846204" y="1838655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74" name="矩形 73"/>
                  <p:cNvSpPr/>
                  <p:nvPr/>
                </p:nvSpPr>
                <p:spPr>
                  <a:xfrm>
                    <a:off x="5024113" y="1847441"/>
                    <a:ext cx="2930828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106.2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完成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種子教師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培訓</a:t>
                    </a:r>
                    <a:endParaRPr lang="en-US" altLang="zh-TW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2077" name="群組 2076"/>
                <p:cNvGrpSpPr/>
                <p:nvPr/>
              </p:nvGrpSpPr>
              <p:grpSpPr>
                <a:xfrm>
                  <a:off x="787943" y="1839999"/>
                  <a:ext cx="4019775" cy="422449"/>
                  <a:chOff x="787943" y="1839999"/>
                  <a:chExt cx="4019775" cy="422449"/>
                </a:xfrm>
              </p:grpSpPr>
              <p:sp>
                <p:nvSpPr>
                  <p:cNvPr id="98" name="矩形 97"/>
                  <p:cNvSpPr/>
                  <p:nvPr/>
                </p:nvSpPr>
                <p:spPr>
                  <a:xfrm>
                    <a:off x="787943" y="1839999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>
                    <a:off x="787943" y="1871687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2.  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學校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初步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調查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推薦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人數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/106.3</a:t>
                    </a: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.10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前</a:t>
                    </a:r>
                    <a:endParaRPr lang="en-US" altLang="zh-Hant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103" name="群組 102"/>
                <p:cNvGrpSpPr/>
                <p:nvPr/>
              </p:nvGrpSpPr>
              <p:grpSpPr>
                <a:xfrm>
                  <a:off x="787943" y="2974097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4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  </a:t>
                    </a:r>
                    <a:r>
                      <a:rPr lang="zh-Hant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學校</a:t>
                    </a:r>
                    <a:r>
                      <a:rPr lang="zh-Hant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推薦學生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106.4</a:t>
                    </a:r>
                  </a:p>
                </p:txBody>
              </p:sp>
            </p:grpSp>
            <p:grpSp>
              <p:nvGrpSpPr>
                <p:cNvPr id="106" name="群組 105"/>
                <p:cNvGrpSpPr/>
                <p:nvPr/>
              </p:nvGrpSpPr>
              <p:grpSpPr>
                <a:xfrm>
                  <a:off x="787943" y="3541146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07" name="矩形 106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5.  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申請計畫上傳本方案填報系統</a:t>
                    </a: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/106.5.10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前</a:t>
                    </a:r>
                    <a:endParaRPr lang="en-US" altLang="zh-TW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109" name="群組 108"/>
                <p:cNvGrpSpPr/>
                <p:nvPr/>
              </p:nvGrpSpPr>
              <p:grpSpPr>
                <a:xfrm>
                  <a:off x="787943" y="4108195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6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  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教育部青年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署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審查作業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</a:t>
                    </a:r>
                    <a:r>
                      <a: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5-</a:t>
                    </a:r>
                    <a:r>
                      <a:rPr lang="en-US" altLang="zh-Hant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6</a:t>
                    </a:r>
                  </a:p>
                </p:txBody>
              </p:sp>
            </p:grpSp>
            <p:grpSp>
              <p:nvGrpSpPr>
                <p:cNvPr id="115" name="群組 114"/>
                <p:cNvGrpSpPr/>
                <p:nvPr/>
              </p:nvGrpSpPr>
              <p:grpSpPr>
                <a:xfrm>
                  <a:off x="787943" y="5251429"/>
                  <a:ext cx="4019775" cy="422449"/>
                  <a:chOff x="611560" y="1052735"/>
                  <a:chExt cx="4019775" cy="422449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11560" y="1052735"/>
                    <a:ext cx="4019775" cy="422449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11560" y="1084423"/>
                    <a:ext cx="3877354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8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  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青年執行計畫</a:t>
                    </a:r>
                    <a:r>
                      <a:rPr lang="en-US" altLang="zh-Hant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/106</a:t>
                    </a: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.8</a:t>
                    </a:r>
                    <a:endParaRPr lang="en-US" altLang="zh-Hant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sp>
              <p:nvSpPr>
                <p:cNvPr id="138" name="矩形 137"/>
                <p:cNvSpPr/>
                <p:nvPr/>
              </p:nvSpPr>
              <p:spPr>
                <a:xfrm>
                  <a:off x="787943" y="2407048"/>
                  <a:ext cx="4019775" cy="42244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2069" name="群組 2068"/>
                <p:cNvGrpSpPr/>
                <p:nvPr/>
              </p:nvGrpSpPr>
              <p:grpSpPr>
                <a:xfrm>
                  <a:off x="4841072" y="2404356"/>
                  <a:ext cx="3392310" cy="429372"/>
                  <a:chOff x="4852412" y="2404356"/>
                  <a:chExt cx="3392310" cy="429372"/>
                </a:xfrm>
              </p:grpSpPr>
              <p:grpSp>
                <p:nvGrpSpPr>
                  <p:cNvPr id="2063" name="群組 2062"/>
                  <p:cNvGrpSpPr/>
                  <p:nvPr/>
                </p:nvGrpSpPr>
                <p:grpSpPr>
                  <a:xfrm>
                    <a:off x="4852412" y="2404356"/>
                    <a:ext cx="3392310" cy="429372"/>
                    <a:chOff x="4852412" y="2404356"/>
                    <a:chExt cx="3392310" cy="429372"/>
                  </a:xfrm>
                </p:grpSpPr>
                <p:sp>
                  <p:nvSpPr>
                    <p:cNvPr id="141" name="矩形 140"/>
                    <p:cNvSpPr/>
                    <p:nvPr/>
                  </p:nvSpPr>
                  <p:spPr>
                    <a:xfrm>
                      <a:off x="4852412" y="2404356"/>
                      <a:ext cx="3392310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0" name="五邊形 169"/>
                    <p:cNvSpPr/>
                    <p:nvPr/>
                  </p:nvSpPr>
                  <p:spPr>
                    <a:xfrm>
                      <a:off x="4852414" y="2409660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42" name="矩形 141"/>
                  <p:cNvSpPr/>
                  <p:nvPr/>
                </p:nvSpPr>
                <p:spPr>
                  <a:xfrm>
                    <a:off x="5033841" y="2451067"/>
                    <a:ext cx="2940441" cy="3425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協助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學生提出申請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計畫</a:t>
                    </a:r>
                    <a:endParaRPr lang="zh-TW" altLang="en-US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2071" name="群組 2070"/>
                <p:cNvGrpSpPr/>
                <p:nvPr/>
              </p:nvGrpSpPr>
              <p:grpSpPr>
                <a:xfrm>
                  <a:off x="4841073" y="2971449"/>
                  <a:ext cx="3392310" cy="429329"/>
                  <a:chOff x="4852413" y="2971449"/>
                  <a:chExt cx="3392310" cy="429329"/>
                </a:xfrm>
              </p:grpSpPr>
              <p:grpSp>
                <p:nvGrpSpPr>
                  <p:cNvPr id="2064" name="群組 2063"/>
                  <p:cNvGrpSpPr/>
                  <p:nvPr/>
                </p:nvGrpSpPr>
                <p:grpSpPr>
                  <a:xfrm>
                    <a:off x="4852413" y="2971449"/>
                    <a:ext cx="3392310" cy="429329"/>
                    <a:chOff x="4852413" y="2971449"/>
                    <a:chExt cx="3392310" cy="429329"/>
                  </a:xfrm>
                </p:grpSpPr>
                <p:sp>
                  <p:nvSpPr>
                    <p:cNvPr id="144" name="矩形 143"/>
                    <p:cNvSpPr/>
                    <p:nvPr/>
                  </p:nvSpPr>
                  <p:spPr>
                    <a:xfrm>
                      <a:off x="4852413" y="2971449"/>
                      <a:ext cx="3392310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1" name="五邊形 170"/>
                    <p:cNvSpPr/>
                    <p:nvPr/>
                  </p:nvSpPr>
                  <p:spPr>
                    <a:xfrm>
                      <a:off x="4852413" y="2976710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45" name="矩形 144"/>
                  <p:cNvSpPr/>
                  <p:nvPr/>
                </p:nvSpPr>
                <p:spPr>
                  <a:xfrm>
                    <a:off x="5033841" y="2987653"/>
                    <a:ext cx="2940441" cy="3425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endParaRPr lang="zh-TW" altLang="en-US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2072" name="群組 2071"/>
                <p:cNvGrpSpPr/>
                <p:nvPr/>
              </p:nvGrpSpPr>
              <p:grpSpPr>
                <a:xfrm>
                  <a:off x="4851745" y="4105284"/>
                  <a:ext cx="3393395" cy="424068"/>
                  <a:chOff x="4863085" y="4105284"/>
                  <a:chExt cx="3393395" cy="424068"/>
                </a:xfrm>
              </p:grpSpPr>
              <p:grpSp>
                <p:nvGrpSpPr>
                  <p:cNvPr id="2065" name="群組 2064"/>
                  <p:cNvGrpSpPr/>
                  <p:nvPr/>
                </p:nvGrpSpPr>
                <p:grpSpPr>
                  <a:xfrm>
                    <a:off x="4863085" y="4105284"/>
                    <a:ext cx="3393395" cy="424068"/>
                    <a:chOff x="4863085" y="4105284"/>
                    <a:chExt cx="3393395" cy="424068"/>
                  </a:xfrm>
                </p:grpSpPr>
                <p:sp>
                  <p:nvSpPr>
                    <p:cNvPr id="147" name="矩形 146"/>
                    <p:cNvSpPr/>
                    <p:nvPr/>
                  </p:nvSpPr>
                  <p:spPr>
                    <a:xfrm>
                      <a:off x="4864171" y="4105284"/>
                      <a:ext cx="3392309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2" name="五邊形 171"/>
                    <p:cNvSpPr/>
                    <p:nvPr/>
                  </p:nvSpPr>
                  <p:spPr>
                    <a:xfrm>
                      <a:off x="4863085" y="4105284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48" name="矩形 147"/>
                  <p:cNvSpPr/>
                  <p:nvPr/>
                </p:nvSpPr>
                <p:spPr>
                  <a:xfrm>
                    <a:off x="5055182" y="4115975"/>
                    <a:ext cx="2930828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教育部青年署組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審查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小組複審</a:t>
                    </a:r>
                    <a:endParaRPr lang="zh-TW" altLang="en-US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grpSp>
              <p:nvGrpSpPr>
                <p:cNvPr id="2074" name="群組 2073"/>
                <p:cNvGrpSpPr/>
                <p:nvPr/>
              </p:nvGrpSpPr>
              <p:grpSpPr>
                <a:xfrm>
                  <a:off x="4851741" y="4685069"/>
                  <a:ext cx="3531203" cy="428357"/>
                  <a:chOff x="4863081" y="4685069"/>
                  <a:chExt cx="3531203" cy="428357"/>
                </a:xfrm>
              </p:grpSpPr>
              <p:grpSp>
                <p:nvGrpSpPr>
                  <p:cNvPr id="2066" name="群組 2065"/>
                  <p:cNvGrpSpPr/>
                  <p:nvPr/>
                </p:nvGrpSpPr>
                <p:grpSpPr>
                  <a:xfrm>
                    <a:off x="4863081" y="4685069"/>
                    <a:ext cx="3392310" cy="428357"/>
                    <a:chOff x="4863081" y="4685069"/>
                    <a:chExt cx="3392310" cy="428357"/>
                  </a:xfrm>
                </p:grpSpPr>
                <p:sp>
                  <p:nvSpPr>
                    <p:cNvPr id="150" name="矩形 149"/>
                    <p:cNvSpPr/>
                    <p:nvPr/>
                  </p:nvSpPr>
                  <p:spPr>
                    <a:xfrm>
                      <a:off x="4863081" y="4689633"/>
                      <a:ext cx="3392310" cy="42379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3" name="五邊形 172"/>
                    <p:cNvSpPr/>
                    <p:nvPr/>
                  </p:nvSpPr>
                  <p:spPr>
                    <a:xfrm>
                      <a:off x="4863084" y="4685069"/>
                      <a:ext cx="148071" cy="424068"/>
                    </a:xfrm>
                    <a:prstGeom prst="homePlate">
                      <a:avLst/>
                    </a:prstGeom>
                    <a:solidFill>
                      <a:srgbClr val="30859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151" name="矩形 150"/>
                  <p:cNvSpPr/>
                  <p:nvPr/>
                </p:nvSpPr>
                <p:spPr>
                  <a:xfrm>
                    <a:off x="5057759" y="4709797"/>
                    <a:ext cx="3336525" cy="363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lnSpc>
                        <a:spcPct val="110000"/>
                      </a:lnSpc>
                    </a:pPr>
                    <a:r>
                      <a:rPr lang="en-US" altLang="zh-TW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106.6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教育部青年</a:t>
                    </a:r>
                    <a:r>
                      <a: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署</a:t>
                    </a:r>
                    <a:r>
                      <a:rPr lang="zh-TW" altLang="en-US" sz="16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5"/>
                      </a:rPr>
                      <a:t>公告審核通過名單</a:t>
                    </a:r>
                    <a:endParaRPr lang="zh-TW" altLang="en-US" sz="16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endParaRPr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787943" y="4675244"/>
                  <a:ext cx="4019775" cy="431585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62" name="矩形 61"/>
              <p:cNvSpPr/>
              <p:nvPr/>
            </p:nvSpPr>
            <p:spPr>
              <a:xfrm>
                <a:off x="533401" y="2433311"/>
                <a:ext cx="4022825" cy="36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en-US" altLang="zh-Hant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.  </a:t>
                </a:r>
                <a:r>
                  <a:rPr lang="zh-Hant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Hant" altLang="en-US" sz="16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進行性向探索及生涯輔導</a:t>
                </a:r>
                <a:r>
                  <a:rPr lang="en-US" altLang="zh-Hant" sz="16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/</a:t>
                </a:r>
                <a:r>
                  <a:rPr lang="en-US" altLang="zh-Hant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106.3-4  </a:t>
                </a:r>
                <a:endParaRPr lang="en-US" altLang="zh-Hant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33509" y="4714042"/>
              <a:ext cx="4320478" cy="3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en-US" altLang="zh-TW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7</a:t>
              </a:r>
              <a:r>
                <a:rPr lang="en-US" altLang="zh-Hant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.  </a:t>
              </a:r>
              <a:r>
                <a:rPr lang="zh-Hant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確定名單</a:t>
              </a:r>
              <a:r>
                <a:rPr lang="en-US" altLang="zh-Hant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/106.6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4" name="標題 1"/>
          <p:cNvSpPr txBox="1">
            <a:spLocks/>
          </p:cNvSpPr>
          <p:nvPr/>
        </p:nvSpPr>
        <p:spPr>
          <a:xfrm>
            <a:off x="0" y="496038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青年體驗學</a:t>
            </a:r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習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計畫作業流程圖</a:t>
            </a:r>
            <a:endParaRPr lang="zh-TW" altLang="en-US" sz="3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02614" y="3305005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學校組執行小組初審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56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</TotalTime>
  <Words>2444</Words>
  <Application>Microsoft Office PowerPoint</Application>
  <PresentationFormat>如螢幕大小 (4:3)</PresentationFormat>
  <Paragraphs>391</Paragraphs>
  <Slides>32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 華康</vt:lpstr>
      <vt:lpstr>華康儷黑 Std W3</vt:lpstr>
      <vt:lpstr>華康儷黑 Std W5</vt:lpstr>
      <vt:lpstr>華康儷黑 Std W7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 敬請指教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青年教育與就業儲蓄帳戶方案規劃構想</dc:title>
  <dc:creator>moejsmpc</dc:creator>
  <cp:lastModifiedBy>周昕蓓</cp:lastModifiedBy>
  <cp:revision>452</cp:revision>
  <cp:lastPrinted>2017-02-09T09:02:53Z</cp:lastPrinted>
  <dcterms:created xsi:type="dcterms:W3CDTF">2016-12-28T01:40:17Z</dcterms:created>
  <dcterms:modified xsi:type="dcterms:W3CDTF">2017-02-18T10:07:45Z</dcterms:modified>
</cp:coreProperties>
</file>