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280" r:id="rId3"/>
    <p:sldId id="268" r:id="rId4"/>
    <p:sldId id="285" r:id="rId5"/>
    <p:sldId id="281" r:id="rId6"/>
    <p:sldId id="282" r:id="rId7"/>
    <p:sldId id="277" r:id="rId8"/>
    <p:sldId id="283" r:id="rId9"/>
    <p:sldId id="286" r:id="rId10"/>
    <p:sldId id="267" r:id="rId11"/>
    <p:sldId id="271" r:id="rId12"/>
    <p:sldId id="272" r:id="rId13"/>
    <p:sldId id="278" r:id="rId14"/>
    <p:sldId id="259" r:id="rId15"/>
    <p:sldId id="274" r:id="rId16"/>
    <p:sldId id="284" r:id="rId17"/>
    <p:sldId id="279"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p:scale>
          <a:sx n="117" d="100"/>
          <a:sy n="117" d="100"/>
        </p:scale>
        <p:origin x="-14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B799C-498B-424A-825A-A3652075AEFD}" type="datetimeFigureOut">
              <a:rPr lang="zh-TW" altLang="en-US" smtClean="0"/>
              <a:pPr/>
              <a:t>2020/2/24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2016D-D9DB-4FBE-8024-16A928889179}" type="slidenum">
              <a:rPr lang="zh-TW" altLang="en-US" smtClean="0"/>
              <a:pPr/>
              <a:t>‹#›</a:t>
            </a:fld>
            <a:endParaRPr lang="zh-TW" altLang="en-US"/>
          </a:p>
        </p:txBody>
      </p:sp>
    </p:spTree>
    <p:extLst>
      <p:ext uri="{BB962C8B-B14F-4D97-AF65-F5344CB8AC3E}">
        <p14:creationId xmlns:p14="http://schemas.microsoft.com/office/powerpoint/2010/main" val="20069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72016D-D9DB-4FBE-8024-16A928889179}" type="slidenum">
              <a:rPr lang="zh-TW" altLang="en-US" smtClean="0"/>
              <a:pPr/>
              <a:t>10</a:t>
            </a:fld>
            <a:endParaRPr lang="zh-TW" altLang="en-US"/>
          </a:p>
        </p:txBody>
      </p:sp>
    </p:spTree>
    <p:extLst>
      <p:ext uri="{BB962C8B-B14F-4D97-AF65-F5344CB8AC3E}">
        <p14:creationId xmlns:p14="http://schemas.microsoft.com/office/powerpoint/2010/main" val="158269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72016D-D9DB-4FBE-8024-16A928889179}" type="slidenum">
              <a:rPr lang="zh-TW" altLang="en-US" smtClean="0"/>
              <a:pPr/>
              <a:t>11</a:t>
            </a:fld>
            <a:endParaRPr lang="zh-TW" altLang="en-US"/>
          </a:p>
        </p:txBody>
      </p:sp>
    </p:spTree>
    <p:extLst>
      <p:ext uri="{BB962C8B-B14F-4D97-AF65-F5344CB8AC3E}">
        <p14:creationId xmlns:p14="http://schemas.microsoft.com/office/powerpoint/2010/main" val="389512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72016D-D9DB-4FBE-8024-16A928889179}" type="slidenum">
              <a:rPr lang="zh-TW" altLang="en-US" smtClean="0"/>
              <a:pPr/>
              <a:t>12</a:t>
            </a:fld>
            <a:endParaRPr lang="zh-TW" altLang="en-US"/>
          </a:p>
        </p:txBody>
      </p:sp>
    </p:spTree>
    <p:extLst>
      <p:ext uri="{BB962C8B-B14F-4D97-AF65-F5344CB8AC3E}">
        <p14:creationId xmlns:p14="http://schemas.microsoft.com/office/powerpoint/2010/main" val="171567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72016D-D9DB-4FBE-8024-16A928889179}" type="slidenum">
              <a:rPr lang="zh-TW" altLang="en-US" smtClean="0"/>
              <a:pPr/>
              <a:t>15</a:t>
            </a:fld>
            <a:endParaRPr lang="zh-TW" altLang="en-US"/>
          </a:p>
        </p:txBody>
      </p:sp>
    </p:spTree>
    <p:extLst>
      <p:ext uri="{BB962C8B-B14F-4D97-AF65-F5344CB8AC3E}">
        <p14:creationId xmlns:p14="http://schemas.microsoft.com/office/powerpoint/2010/main" val="264594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21A101B-8E83-4744-9EFD-61A2270296C5}" type="datetime1">
              <a:rPr lang="zh-TW" altLang="en-US" smtClean="0"/>
              <a:pPr/>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25E5CB-1D69-4AC2-B2F6-677A3537560A}" type="datetime1">
              <a:rPr lang="zh-TW" altLang="en-US" smtClean="0"/>
              <a:pPr/>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F81EA0-1FA4-4503-B9FA-56C31B42F23E}" type="datetime1">
              <a:rPr lang="zh-TW" altLang="en-US" smtClean="0"/>
              <a:pPr/>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EDFD0FC-6077-4852-AD63-08DB8FF42A84}" type="datetime1">
              <a:rPr lang="zh-TW" altLang="en-US" smtClean="0"/>
              <a:pPr/>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5721C14-40EC-461A-87E1-1E2BCA368D10}" type="datetime1">
              <a:rPr lang="zh-TW" altLang="en-US" smtClean="0"/>
              <a:pPr/>
              <a:t>2020/2/24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A14AF2A-FD63-419D-82EF-BCD48F56D1B9}" type="datetime1">
              <a:rPr lang="zh-TW" altLang="en-US" smtClean="0"/>
              <a:pPr/>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94BD16D-E34D-45D9-BA07-331F8EA47337}" type="datetime1">
              <a:rPr lang="zh-TW" altLang="en-US" smtClean="0"/>
              <a:pPr/>
              <a:t>2020/2/24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F84A837-41CB-4CEC-A844-6D41DB82B030}" type="datetime1">
              <a:rPr lang="zh-TW" altLang="en-US" smtClean="0"/>
              <a:pPr/>
              <a:t>2020/2/24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4AB8A7D-65E2-48F8-B738-611A5D134C42}" type="datetime1">
              <a:rPr lang="zh-TW" altLang="en-US" smtClean="0"/>
              <a:pPr/>
              <a:t>2020/2/24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304C59-9C96-422A-A7BC-0F790CE0D1C0}" type="datetime1">
              <a:rPr lang="zh-TW" altLang="en-US" smtClean="0"/>
              <a:pPr/>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4EDBABF-4F1C-4935-8456-46709AC74498}" type="datetime1">
              <a:rPr lang="zh-TW" altLang="en-US" smtClean="0"/>
              <a:pPr/>
              <a:t>2020/2/24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7801F7-68EB-4C52-99BE-89568EA2466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268B9-0B01-4809-84A6-06046289C6AF}" type="datetime1">
              <a:rPr lang="zh-TW" altLang="en-US" smtClean="0"/>
              <a:pPr/>
              <a:t>2020/2/24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801F7-68EB-4C52-99BE-89568EA24666}" type="slidenum">
              <a:rPr lang="zh-TW" altLang="en-US" smtClean="0"/>
              <a:pPr/>
              <a:t>‹#›</a:t>
            </a:fld>
            <a:endParaRPr lang="zh-TW" altLang="en-US"/>
          </a:p>
        </p:txBody>
      </p:sp>
      <p:pic>
        <p:nvPicPr>
          <p:cNvPr id="7" name="圖片 6" descr="2016nn-PTT.jpg"/>
          <p:cNvPicPr>
            <a:picLocks noChangeAspect="1"/>
          </p:cNvPicPr>
          <p:nvPr userDrawn="1"/>
        </p:nvPicPr>
        <p:blipFill>
          <a:blip r:embed="rId13" cstate="print"/>
          <a:stretch>
            <a:fillRect/>
          </a:stretch>
        </p:blipFill>
        <p:spPr>
          <a:xfrm>
            <a:off x="-1" y="0"/>
            <a:ext cx="9152865" cy="7029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4" y="106799"/>
            <a:ext cx="6704764" cy="922114"/>
          </a:xfrm>
        </p:spPr>
        <p:txBody>
          <a:bodyPr/>
          <a:lstStyle/>
          <a:p>
            <a:r>
              <a:rPr lang="zh-TW" altLang="en-US" dirty="0" smtClean="0">
                <a:latin typeface="標楷體" panose="03000509000000000000" pitchFamily="65" charset="-120"/>
                <a:ea typeface="標楷體" panose="03000509000000000000" pitchFamily="65" charset="-120"/>
              </a:rPr>
              <a:t>個人健康管理</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5496" y="908720"/>
            <a:ext cx="9108504" cy="5400600"/>
          </a:xfrm>
        </p:spPr>
        <p:txBody>
          <a:bodyPr>
            <a:normAutofit fontScale="92500" lnSpcReduction="20000"/>
          </a:bodyPr>
          <a:lstStyle/>
          <a:p>
            <a:pPr marL="0" indent="0" algn="ctr">
              <a:buNone/>
            </a:pPr>
            <a:r>
              <a:rPr lang="zh-TW" altLang="en-US" b="1" dirty="0" smtClean="0">
                <a:latin typeface="標楷體" panose="03000509000000000000" pitchFamily="65" charset="-120"/>
                <a:ea typeface="標楷體" panose="03000509000000000000" pitchFamily="65" charset="-120"/>
              </a:rPr>
              <a:t>測量體溫</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zh-TW" b="1" dirty="0" smtClean="0">
                <a:latin typeface="標楷體" panose="03000509000000000000" pitchFamily="65" charset="-120"/>
                <a:ea typeface="標楷體" panose="03000509000000000000" pitchFamily="65" charset="-120"/>
              </a:rPr>
              <a:t>在家</a:t>
            </a:r>
            <a:r>
              <a:rPr lang="zh-TW" altLang="zh-TW" b="1" dirty="0">
                <a:latin typeface="標楷體" panose="03000509000000000000" pitchFamily="65" charset="-120"/>
                <a:ea typeface="標楷體" panose="03000509000000000000" pitchFamily="65" charset="-120"/>
              </a:rPr>
              <a:t>出門前自行量測體溫，發燒在家休息就醫不</a:t>
            </a:r>
            <a:r>
              <a:rPr lang="zh-TW" altLang="zh-TW" b="1" dirty="0" smtClean="0">
                <a:latin typeface="標楷體" panose="03000509000000000000" pitchFamily="65" charset="-120"/>
                <a:ea typeface="標楷體" panose="03000509000000000000" pitchFamily="65" charset="-120"/>
              </a:rPr>
              <a:t>上學</a:t>
            </a:r>
            <a:r>
              <a:rPr lang="zh-TW" altLang="en-US"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耳</a:t>
            </a:r>
            <a:r>
              <a:rPr lang="zh-TW" altLang="zh-TW" b="1" dirty="0">
                <a:latin typeface="標楷體" panose="03000509000000000000" pitchFamily="65" charset="-120"/>
                <a:ea typeface="標楷體" panose="03000509000000000000" pitchFamily="65" charset="-120"/>
              </a:rPr>
              <a:t>溫</a:t>
            </a:r>
            <a:r>
              <a:rPr lang="en-US" altLang="zh-TW" b="1" dirty="0">
                <a:latin typeface="標楷體" panose="03000509000000000000" pitchFamily="65" charset="-120"/>
                <a:ea typeface="標楷體" panose="03000509000000000000" pitchFamily="65" charset="-120"/>
              </a:rPr>
              <a:t>≧38∘C</a:t>
            </a:r>
            <a:r>
              <a:rPr lang="zh-TW" altLang="zh-TW" b="1" dirty="0">
                <a:latin typeface="標楷體" panose="03000509000000000000" pitchFamily="65" charset="-120"/>
                <a:ea typeface="標楷體" panose="03000509000000000000" pitchFamily="65" charset="-120"/>
              </a:rPr>
              <a:t>；額溫</a:t>
            </a:r>
            <a:r>
              <a:rPr lang="en-US" altLang="zh-TW" b="1" dirty="0">
                <a:latin typeface="標楷體" panose="03000509000000000000" pitchFamily="65" charset="-120"/>
                <a:ea typeface="標楷體" panose="03000509000000000000" pitchFamily="65" charset="-120"/>
              </a:rPr>
              <a:t>≧37.5∘C </a:t>
            </a:r>
            <a:r>
              <a:rPr lang="zh-TW" altLang="zh-TW" dirty="0">
                <a:latin typeface="標楷體" panose="03000509000000000000" pitchFamily="65" charset="-120"/>
                <a:ea typeface="標楷體" panose="03000509000000000000" pitchFamily="65" charset="-120"/>
              </a:rPr>
              <a:t>者</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須以耳溫再確認</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，請儘速就醫並在家休息。 </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zh-TW" b="1" dirty="0" smtClean="0">
                <a:latin typeface="標楷體" panose="03000509000000000000" pitchFamily="65" charset="-120"/>
                <a:ea typeface="標楷體" panose="03000509000000000000" pitchFamily="65" charset="-120"/>
              </a:rPr>
              <a:t>咳嗽呼吸道症狀</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zh-TW" dirty="0">
                <a:latin typeface="標楷體" panose="03000509000000000000" pitchFamily="65" charset="-120"/>
                <a:ea typeface="標楷體" panose="03000509000000000000" pitchFamily="65" charset="-120"/>
              </a:rPr>
              <a:t>每日上學前請家長主動關心子女</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學生身體健康並量測體溫</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咳嗽或非過敏性流鼻水等呼吸道症狀，請儘速就醫並在家休息</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b="1" dirty="0" smtClean="0">
                <a:latin typeface="標楷體" panose="03000509000000000000" pitchFamily="65" charset="-120"/>
                <a:ea typeface="標楷體" panose="03000509000000000000" pitchFamily="65" charset="-120"/>
              </a:rPr>
              <a:t>  確認</a:t>
            </a:r>
            <a:r>
              <a:rPr lang="zh-TW" altLang="en-US" b="1" dirty="0">
                <a:latin typeface="標楷體" panose="03000509000000000000" pitchFamily="65" charset="-120"/>
                <a:ea typeface="標楷體" panose="03000509000000000000" pitchFamily="65" charset="-120"/>
              </a:rPr>
              <a:t>體溫達標及</a:t>
            </a:r>
            <a:r>
              <a:rPr lang="zh-TW" altLang="en-US" b="1" dirty="0" smtClean="0">
                <a:latin typeface="標楷體" panose="03000509000000000000" pitchFamily="65" charset="-120"/>
                <a:ea typeface="標楷體" panose="03000509000000000000" pitchFamily="65" charset="-120"/>
              </a:rPr>
              <a:t>有呼吸道症狀該怎麼做</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告知導師</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學務處</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健康中心。</a:t>
            </a:r>
          </a:p>
          <a:p>
            <a:pPr marL="0" indent="0">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不列出缺席紀錄。</a:t>
            </a:r>
          </a:p>
          <a:p>
            <a:pPr marL="0" indent="0">
              <a:buNone/>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不影響成績。 </a:t>
            </a:r>
            <a:r>
              <a:rPr lang="zh-TW" altLang="zh-TW"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p:txBody>
      </p:sp>
      <p:sp>
        <p:nvSpPr>
          <p:cNvPr id="5" name="文字方塊 4"/>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a:t>
            </a:r>
            <a:r>
              <a:rPr lang="zh-TW" altLang="en-US" dirty="0">
                <a:latin typeface="標楷體" panose="03000509000000000000" pitchFamily="65" charset="-120"/>
                <a:ea typeface="標楷體" panose="03000509000000000000" pitchFamily="65" charset="-120"/>
              </a:rPr>
              <a:t>宣導</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620" y="1052736"/>
            <a:ext cx="9144000" cy="3847207"/>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專車防疫</a:t>
            </a:r>
            <a:endParaRPr lang="en-US" altLang="zh-TW" sz="3200" dirty="0" smtClean="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專車發車前要求桃園客運消毒，司機全程戴口罩。</a:t>
            </a:r>
          </a:p>
          <a:p>
            <a:r>
              <a:rPr lang="en-US" altLang="zh-TW" sz="3200" dirty="0">
                <a:latin typeface="標楷體" panose="03000509000000000000" pitchFamily="65" charset="-120"/>
                <a:ea typeface="標楷體" panose="03000509000000000000" pitchFamily="65" charset="-120"/>
              </a:rPr>
              <a:t>2.</a:t>
            </a:r>
            <a:r>
              <a:rPr lang="zh-TW" altLang="zh-TW" sz="3200" dirty="0">
                <a:latin typeface="標楷體" panose="03000509000000000000" pitchFamily="65" charset="-120"/>
                <a:ea typeface="標楷體" panose="03000509000000000000" pitchFamily="65" charset="-120"/>
              </a:rPr>
              <a:t>請搭乘專車同學戴口罩</a:t>
            </a:r>
            <a:r>
              <a:rPr lang="zh-TW" altLang="zh-TW"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en-US" altLang="zh-TW" sz="3200" dirty="0" smtClean="0">
                <a:latin typeface="標楷體" panose="03000509000000000000" pitchFamily="65" charset="-120"/>
                <a:ea typeface="標楷體" panose="03000509000000000000" pitchFamily="65" charset="-120"/>
              </a:rPr>
              <a:t>3.</a:t>
            </a:r>
            <a:r>
              <a:rPr lang="zh-TW" altLang="zh-TW" sz="3200" dirty="0" smtClean="0">
                <a:latin typeface="標楷體" panose="03000509000000000000" pitchFamily="65" charset="-120"/>
                <a:ea typeface="標楷體" panose="03000509000000000000" pitchFamily="65" charset="-120"/>
              </a:rPr>
              <a:t>發車</a:t>
            </a:r>
            <a:r>
              <a:rPr lang="zh-TW" altLang="zh-TW" sz="3200" dirty="0">
                <a:latin typeface="標楷體" panose="03000509000000000000" pitchFamily="65" charset="-120"/>
                <a:ea typeface="標楷體" panose="03000509000000000000" pitchFamily="65" charset="-120"/>
              </a:rPr>
              <a:t>前要求司機體溫檢測。</a:t>
            </a:r>
          </a:p>
          <a:p>
            <a:r>
              <a:rPr lang="en-US" altLang="zh-TW" sz="3200" dirty="0">
                <a:latin typeface="標楷體" panose="03000509000000000000" pitchFamily="65" charset="-120"/>
                <a:ea typeface="標楷體" panose="03000509000000000000" pitchFamily="65" charset="-120"/>
              </a:rPr>
              <a:t>4</a:t>
            </a:r>
            <a:r>
              <a:rPr lang="en-US" altLang="zh-TW" sz="3200" dirty="0" smtClean="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司機沒配戴口罩或緊急事件處理請撥打校安</a:t>
            </a:r>
            <a:r>
              <a:rPr lang="zh-TW" altLang="zh-TW" sz="3200" dirty="0" smtClean="0">
                <a:latin typeface="標楷體" panose="03000509000000000000" pitchFamily="65" charset="-120"/>
                <a:ea typeface="標楷體" panose="03000509000000000000" pitchFamily="65" charset="-120"/>
              </a:rPr>
              <a:t>專線</a:t>
            </a:r>
            <a:r>
              <a:rPr lang="en-US" altLang="zh-TW" sz="3200" dirty="0" smtClean="0">
                <a:latin typeface="標楷體" panose="03000509000000000000" pitchFamily="65" charset="-120"/>
                <a:ea typeface="標楷體" panose="03000509000000000000" pitchFamily="65" charset="-120"/>
              </a:rPr>
              <a:t>(03)3494192</a:t>
            </a:r>
          </a:p>
          <a:p>
            <a:r>
              <a:rPr lang="en-US" altLang="zh-TW" sz="3200" dirty="0" smtClean="0">
                <a:latin typeface="標楷體" panose="03000509000000000000" pitchFamily="65" charset="-120"/>
                <a:ea typeface="標楷體" panose="03000509000000000000" pitchFamily="65" charset="-120"/>
              </a:rPr>
              <a:t>5.</a:t>
            </a:r>
            <a:r>
              <a:rPr lang="zh-TW" altLang="en-US" sz="3200" dirty="0" smtClean="0">
                <a:latin typeface="標楷體" panose="03000509000000000000" pitchFamily="65" charset="-120"/>
                <a:ea typeface="標楷體" panose="03000509000000000000" pitchFamily="65" charset="-120"/>
              </a:rPr>
              <a:t>要求專車每日確實消毒</a:t>
            </a:r>
            <a:endParaRPr lang="en-US" altLang="zh-TW" sz="3200" dirty="0" smtClean="0">
              <a:latin typeface="標楷體" panose="03000509000000000000" pitchFamily="65" charset="-120"/>
              <a:ea typeface="標楷體" panose="03000509000000000000" pitchFamily="65"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防疫宣導  </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
        <p:nvSpPr>
          <p:cNvPr id="2" name="文字方塊 1"/>
          <p:cNvSpPr txBox="1"/>
          <p:nvPr/>
        </p:nvSpPr>
        <p:spPr>
          <a:xfrm>
            <a:off x="2398035" y="224775"/>
            <a:ext cx="4032448" cy="769441"/>
          </a:xfrm>
          <a:prstGeom prst="rect">
            <a:avLst/>
          </a:prstGeom>
          <a:noFill/>
        </p:spPr>
        <p:txBody>
          <a:bodyPr wrap="square" rtlCol="0">
            <a:spAutoFit/>
          </a:bodyPr>
          <a:lstStyle/>
          <a:p>
            <a:pPr algn="ctr"/>
            <a:r>
              <a:rPr lang="zh-TW" altLang="en-US" sz="4400" dirty="0" smtClean="0">
                <a:latin typeface="標楷體" panose="03000509000000000000" pitchFamily="65" charset="-120"/>
                <a:ea typeface="標楷體" panose="03000509000000000000" pitchFamily="65" charset="-120"/>
              </a:rPr>
              <a:t>校園防疫</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9414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5496" y="1196752"/>
            <a:ext cx="9073008" cy="4893647"/>
          </a:xfrm>
          <a:prstGeom prst="rect">
            <a:avLst/>
          </a:prstGeom>
          <a:noFill/>
        </p:spPr>
        <p:txBody>
          <a:bodyPr wrap="square" rtlCol="0">
            <a:spAutoFit/>
          </a:bodyPr>
          <a:lstStyle/>
          <a:p>
            <a:pPr algn="ctr"/>
            <a:r>
              <a:rPr lang="zh-TW" altLang="zh-TW" sz="2600" b="1" dirty="0">
                <a:latin typeface="標楷體" panose="03000509000000000000" pitchFamily="65" charset="-120"/>
                <a:ea typeface="標楷體" panose="03000509000000000000" pitchFamily="65" charset="-120"/>
              </a:rPr>
              <a:t>校門防疫體溫量測</a:t>
            </a:r>
            <a:endParaRPr lang="en-US" altLang="zh-TW" sz="2600" b="1"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1.2/25~27</a:t>
            </a:r>
            <a:r>
              <a:rPr lang="zh-TW" altLang="zh-TW" sz="2400" b="1" dirty="0">
                <a:latin typeface="標楷體" panose="03000509000000000000" pitchFamily="65" charset="-120"/>
                <a:ea typeface="標楷體" panose="03000509000000000000" pitchFamily="65" charset="-120"/>
              </a:rPr>
              <a:t>進校前學生全面體溫檢測。 </a:t>
            </a:r>
            <a:endParaRPr lang="zh-TW" altLang="zh-TW" sz="2400"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關閉中和路腳踏車道，統一由學校正門進入</a:t>
            </a:r>
            <a:endParaRPr lang="zh-TW" altLang="zh-TW" sz="2400"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2.3/2</a:t>
            </a:r>
            <a:r>
              <a:rPr lang="zh-TW" altLang="zh-TW" sz="2400" b="1" dirty="0">
                <a:latin typeface="標楷體" panose="03000509000000000000" pitchFamily="65" charset="-120"/>
                <a:ea typeface="標楷體" panose="03000509000000000000" pitchFamily="65" charset="-120"/>
              </a:rPr>
              <a:t>起每班配置額溫槍並由環保股長負責，每班自主管理量體溫（發燒同學至健康中心）。</a:t>
            </a:r>
            <a:endParaRPr lang="zh-TW" altLang="zh-TW" sz="2400"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3.</a:t>
            </a:r>
            <a:r>
              <a:rPr lang="zh-TW" altLang="zh-TW" sz="2400" b="1" dirty="0">
                <a:latin typeface="標楷體" panose="03000509000000000000" pitchFamily="65" charset="-120"/>
                <a:ea typeface="標楷體" panose="03000509000000000000" pitchFamily="65" charset="-120"/>
              </a:rPr>
              <a:t>健康中心配發額溫槍及體溫登記表供各辦公室教職員工自主管理量體溫。</a:t>
            </a:r>
            <a:endParaRPr lang="en-US" altLang="zh-TW" sz="2400" b="1"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4.</a:t>
            </a:r>
            <a:r>
              <a:rPr lang="zh-TW" altLang="zh-TW" sz="2400" dirty="0">
                <a:latin typeface="標楷體" panose="03000509000000000000" pitchFamily="65" charset="-120"/>
                <a:ea typeface="標楷體" panose="03000509000000000000" pitchFamily="65" charset="-120"/>
              </a:rPr>
              <a:t>學務處及教官室主責處理。</a:t>
            </a:r>
          </a:p>
          <a:p>
            <a:r>
              <a:rPr lang="en-US" altLang="zh-TW" sz="2400" dirty="0" smtClean="0">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健康中心將安置發燒同學，通知家長接回就醫。耳溫≧</a:t>
            </a:r>
            <a:r>
              <a:rPr lang="en-US" altLang="zh-TW" sz="2400" dirty="0">
                <a:latin typeface="標楷體" panose="03000509000000000000" pitchFamily="65" charset="-120"/>
                <a:ea typeface="標楷體" panose="03000509000000000000" pitchFamily="65" charset="-120"/>
              </a:rPr>
              <a:t>38</a:t>
            </a:r>
            <a:r>
              <a:rPr lang="zh-TW" altLang="zh-TW"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C</a:t>
            </a:r>
            <a:r>
              <a:rPr lang="zh-TW" altLang="zh-TW" sz="2400" dirty="0">
                <a:latin typeface="標楷體" panose="03000509000000000000" pitchFamily="65" charset="-120"/>
                <a:ea typeface="標楷體" panose="03000509000000000000" pitchFamily="65" charset="-120"/>
              </a:rPr>
              <a:t>；額溫≧</a:t>
            </a:r>
            <a:r>
              <a:rPr lang="en-US" altLang="zh-TW" sz="2400" dirty="0">
                <a:latin typeface="標楷體" panose="03000509000000000000" pitchFamily="65" charset="-120"/>
                <a:ea typeface="標楷體" panose="03000509000000000000" pitchFamily="65" charset="-120"/>
              </a:rPr>
              <a:t>37.5</a:t>
            </a:r>
            <a:r>
              <a:rPr lang="zh-TW" altLang="zh-TW"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C </a:t>
            </a:r>
            <a:r>
              <a:rPr lang="zh-TW" altLang="zh-TW" sz="2400" dirty="0">
                <a:latin typeface="標楷體" panose="03000509000000000000" pitchFamily="65" charset="-120"/>
                <a:ea typeface="標楷體" panose="03000509000000000000" pitchFamily="65" charset="-120"/>
              </a:rPr>
              <a:t>者</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須以耳溫再確認</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不會將其列入出缺席紀錄。</a:t>
            </a:r>
          </a:p>
          <a:p>
            <a:r>
              <a:rPr lang="en-US" altLang="zh-TW" sz="2400" dirty="0" smtClean="0">
                <a:latin typeface="標楷體" panose="03000509000000000000" pitchFamily="65" charset="-120"/>
                <a:ea typeface="標楷體" panose="03000509000000000000" pitchFamily="65" charset="-120"/>
              </a:rPr>
              <a:t>6.</a:t>
            </a:r>
            <a:r>
              <a:rPr lang="zh-TW" altLang="zh-TW" sz="2400" b="1" dirty="0">
                <a:latin typeface="標楷體" panose="03000509000000000000" pitchFamily="65" charset="-120"/>
                <a:ea typeface="標楷體" panose="03000509000000000000" pitchFamily="65" charset="-120"/>
              </a:rPr>
              <a:t>教職員工若有發燒、咳嗽或非過敏性流鼻水等呼吸道症狀，須戴上口罩（可至健康中心領取），並請假就醫</a:t>
            </a:r>
            <a:r>
              <a:rPr lang="zh-TW" altLang="zh-TW"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7</a:t>
            </a:r>
            <a:r>
              <a:rPr lang="en-US" altLang="zh-TW" sz="2400" dirty="0" smtClean="0">
                <a:latin typeface="標楷體" panose="03000509000000000000" pitchFamily="65" charset="-120"/>
                <a:ea typeface="標楷體" panose="03000509000000000000" pitchFamily="65" charset="-120"/>
              </a:rPr>
              <a:t>.3/2</a:t>
            </a:r>
            <a:r>
              <a:rPr lang="zh-TW" altLang="zh-TW" sz="2400" dirty="0">
                <a:latin typeface="標楷體" panose="03000509000000000000" pitchFamily="65" charset="-120"/>
                <a:ea typeface="標楷體" panose="03000509000000000000" pitchFamily="65" charset="-120"/>
              </a:rPr>
              <a:t>起由各班自主管理，請配合班上登記體溫</a:t>
            </a:r>
            <a:r>
              <a:rPr lang="zh-TW" altLang="zh-TW" sz="2400" dirty="0" smtClean="0"/>
              <a:t>。</a:t>
            </a:r>
            <a:endParaRPr lang="zh-TW" altLang="zh-TW" sz="2400" dirty="0"/>
          </a:p>
        </p:txBody>
      </p:sp>
      <p:sp>
        <p:nvSpPr>
          <p:cNvPr id="11" name="文字方塊 10"/>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  實習處  第</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
        <p:nvSpPr>
          <p:cNvPr id="5" name="文字方塊 4"/>
          <p:cNvSpPr txBox="1"/>
          <p:nvPr/>
        </p:nvSpPr>
        <p:spPr>
          <a:xfrm>
            <a:off x="2339752" y="379982"/>
            <a:ext cx="4392488" cy="769441"/>
          </a:xfrm>
          <a:prstGeom prst="rect">
            <a:avLst/>
          </a:prstGeom>
          <a:noFill/>
        </p:spPr>
        <p:txBody>
          <a:bodyPr wrap="square" rtlCol="0">
            <a:spAutoFit/>
          </a:bodyPr>
          <a:lstStyle/>
          <a:p>
            <a:pPr algn="ctr"/>
            <a:r>
              <a:rPr lang="zh-TW" altLang="en-US" sz="4400" dirty="0" smtClean="0">
                <a:latin typeface="標楷體" panose="03000509000000000000" pitchFamily="65" charset="-120"/>
                <a:ea typeface="標楷體" panose="03000509000000000000" pitchFamily="65" charset="-120"/>
              </a:rPr>
              <a:t>校園防疫</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86390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a:t>
            </a:r>
            <a:r>
              <a:rPr lang="zh-TW" altLang="en-US" dirty="0">
                <a:latin typeface="標楷體" panose="03000509000000000000" pitchFamily="65" charset="-120"/>
                <a:ea typeface="標楷體" panose="03000509000000000000" pitchFamily="65" charset="-120"/>
              </a:rPr>
              <a:t>宣導</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
        <p:nvSpPr>
          <p:cNvPr id="2" name="文字方塊 1"/>
          <p:cNvSpPr txBox="1"/>
          <p:nvPr/>
        </p:nvSpPr>
        <p:spPr>
          <a:xfrm>
            <a:off x="3012469" y="409441"/>
            <a:ext cx="3312368" cy="769441"/>
          </a:xfrm>
          <a:prstGeom prst="rect">
            <a:avLst/>
          </a:prstGeom>
          <a:noFill/>
        </p:spPr>
        <p:txBody>
          <a:bodyPr wrap="square" rtlCol="0">
            <a:spAutoFit/>
          </a:bodyPr>
          <a:lstStyle/>
          <a:p>
            <a:pPr algn="ctr"/>
            <a:r>
              <a:rPr lang="zh-TW" altLang="en-US" sz="4400" dirty="0" smtClean="0">
                <a:latin typeface="標楷體" panose="03000509000000000000" pitchFamily="65" charset="-120"/>
                <a:ea typeface="標楷體" panose="03000509000000000000" pitchFamily="65" charset="-120"/>
              </a:rPr>
              <a:t>校園防疫</a:t>
            </a:r>
            <a:endParaRPr lang="zh-TW" altLang="en-US" sz="4400" dirty="0">
              <a:latin typeface="標楷體" panose="03000509000000000000" pitchFamily="65" charset="-120"/>
              <a:ea typeface="標楷體" panose="03000509000000000000" pitchFamily="65" charset="-120"/>
            </a:endParaRPr>
          </a:p>
        </p:txBody>
      </p:sp>
      <p:sp>
        <p:nvSpPr>
          <p:cNvPr id="8" name="文字方塊 7"/>
          <p:cNvSpPr txBox="1"/>
          <p:nvPr/>
        </p:nvSpPr>
        <p:spPr>
          <a:xfrm>
            <a:off x="3753" y="1556792"/>
            <a:ext cx="9144000" cy="3754874"/>
          </a:xfrm>
          <a:prstGeom prst="rect">
            <a:avLst/>
          </a:prstGeom>
          <a:noFill/>
        </p:spPr>
        <p:txBody>
          <a:bodyPr wrap="square" rtlCol="0">
            <a:spAutoFit/>
          </a:bodyPr>
          <a:lstStyle/>
          <a:p>
            <a:pPr algn="ctr"/>
            <a:r>
              <a:rPr lang="zh-TW" altLang="zh-TW" sz="2800" b="1" dirty="0">
                <a:latin typeface="標楷體" panose="03000509000000000000" pitchFamily="65" charset="-120"/>
                <a:ea typeface="標楷體" panose="03000509000000000000" pitchFamily="65" charset="-120"/>
              </a:rPr>
              <a:t>外賓</a:t>
            </a:r>
            <a:r>
              <a:rPr lang="zh-TW" altLang="zh-TW" sz="2800" b="1" dirty="0" smtClean="0">
                <a:latin typeface="標楷體" panose="03000509000000000000" pitchFamily="65" charset="-120"/>
                <a:ea typeface="標楷體" panose="03000509000000000000" pitchFamily="65" charset="-120"/>
              </a:rPr>
              <a:t>訪客</a:t>
            </a:r>
            <a:endParaRPr lang="en-US" altLang="zh-TW" sz="2800" b="1" dirty="0" smtClean="0">
              <a:latin typeface="標楷體" panose="03000509000000000000" pitchFamily="65" charset="-120"/>
              <a:ea typeface="標楷體" panose="03000509000000000000" pitchFamily="65" charset="-120"/>
            </a:endParaRPr>
          </a:p>
          <a:p>
            <a:r>
              <a:rPr lang="zh-TW" altLang="zh-TW" sz="2200" dirty="0">
                <a:latin typeface="標楷體" panose="03000509000000000000" pitchFamily="65" charset="-120"/>
                <a:ea typeface="標楷體" panose="03000509000000000000" pitchFamily="65" charset="-120"/>
              </a:rPr>
              <a:t>來訪外賓、廠商、家長及校內工程施工人員進入校園</a:t>
            </a:r>
            <a:r>
              <a:rPr lang="zh-TW" altLang="zh-TW" sz="2200" dirty="0" smtClean="0">
                <a:latin typeface="標楷體" panose="03000509000000000000" pitchFamily="65" charset="-120"/>
                <a:ea typeface="標楷體" panose="03000509000000000000" pitchFamily="65" charset="-120"/>
              </a:rPr>
              <a:t>。須</a:t>
            </a:r>
            <a:r>
              <a:rPr lang="zh-TW" altLang="zh-TW" sz="2200" dirty="0">
                <a:latin typeface="標楷體" panose="03000509000000000000" pitchFamily="65" charset="-120"/>
                <a:ea typeface="標楷體" panose="03000509000000000000" pitchFamily="65" charset="-120"/>
              </a:rPr>
              <a:t>配戴口罩，量測體溫，符合標準、噴手消毒始准進入校園</a:t>
            </a:r>
            <a:r>
              <a:rPr lang="zh-TW" altLang="zh-TW" sz="2200" dirty="0" smtClean="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大門警衛管制。 </a:t>
            </a:r>
            <a:endParaRPr lang="en-US" altLang="zh-TW" sz="2200" dirty="0" smtClean="0">
              <a:latin typeface="標楷體" panose="03000509000000000000" pitchFamily="65" charset="-120"/>
              <a:ea typeface="標楷體" panose="03000509000000000000" pitchFamily="65" charset="-120"/>
            </a:endParaRPr>
          </a:p>
          <a:p>
            <a:pPr algn="ctr"/>
            <a:r>
              <a:rPr lang="en-US" altLang="zh-TW" sz="2800" b="1" dirty="0">
                <a:latin typeface="標楷體" panose="03000509000000000000" pitchFamily="65" charset="-120"/>
                <a:ea typeface="標楷體" panose="03000509000000000000" pitchFamily="65" charset="-120"/>
              </a:rPr>
              <a:t>K</a:t>
            </a:r>
            <a:r>
              <a:rPr lang="zh-TW" altLang="zh-TW" sz="2800" b="1" dirty="0">
                <a:latin typeface="標楷體" panose="03000509000000000000" pitchFamily="65" charset="-120"/>
                <a:ea typeface="標楷體" panose="03000509000000000000" pitchFamily="65" charset="-120"/>
              </a:rPr>
              <a:t>中</a:t>
            </a:r>
            <a:r>
              <a:rPr lang="zh-TW" altLang="zh-TW" sz="2800" b="1" dirty="0" smtClean="0">
                <a:latin typeface="標楷體" panose="03000509000000000000" pitchFamily="65" charset="-120"/>
                <a:ea typeface="標楷體" panose="03000509000000000000" pitchFamily="65" charset="-120"/>
              </a:rPr>
              <a:t>防疫</a:t>
            </a:r>
            <a:endParaRPr lang="en-US" altLang="zh-TW" sz="2800" b="1" dirty="0" smtClean="0">
              <a:latin typeface="標楷體" panose="03000509000000000000" pitchFamily="65" charset="-120"/>
              <a:ea typeface="標楷體" panose="03000509000000000000" pitchFamily="65" charset="-120"/>
            </a:endParaRPr>
          </a:p>
          <a:p>
            <a:r>
              <a:rPr lang="zh-TW" altLang="zh-TW" sz="2200" dirty="0">
                <a:latin typeface="標楷體" panose="03000509000000000000" pitchFamily="65" charset="-120"/>
                <a:ea typeface="標楷體" panose="03000509000000000000" pitchFamily="65" charset="-120"/>
              </a:rPr>
              <a:t>夜間自習，請將窗戶打開保持空氣流通</a:t>
            </a:r>
            <a:r>
              <a:rPr lang="zh-TW" altLang="zh-TW" sz="2200" dirty="0" smtClean="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有發燒、咳嗽或非過敏性流鼻水等呼吸道症狀立即戴口罩就醫或通知家長</a:t>
            </a:r>
            <a:r>
              <a:rPr lang="zh-TW" altLang="zh-TW" sz="2200" dirty="0" smtClean="0">
                <a:latin typeface="標楷體" panose="03000509000000000000" pitchFamily="65" charset="-120"/>
                <a:ea typeface="標楷體" panose="03000509000000000000" pitchFamily="65" charset="-120"/>
              </a:rPr>
              <a:t>帶回</a:t>
            </a:r>
            <a:r>
              <a:rPr lang="zh-TW" altLang="en-US" sz="2200" dirty="0">
                <a:latin typeface="標楷體" panose="03000509000000000000" pitchFamily="65" charset="-120"/>
                <a:ea typeface="標楷體" panose="03000509000000000000" pitchFamily="65" charset="-120"/>
              </a:rPr>
              <a:t>並</a:t>
            </a:r>
            <a:r>
              <a:rPr lang="zh-TW" altLang="zh-TW" sz="2200" dirty="0" smtClean="0">
                <a:latin typeface="標楷體" panose="03000509000000000000" pitchFamily="65" charset="-120"/>
                <a:ea typeface="標楷體" panose="03000509000000000000" pitchFamily="65" charset="-120"/>
              </a:rPr>
              <a:t>告知</a:t>
            </a:r>
            <a:r>
              <a:rPr lang="zh-TW" altLang="zh-TW" sz="2200" dirty="0">
                <a:latin typeface="標楷體" panose="03000509000000000000" pitchFamily="65" charset="-120"/>
                <a:ea typeface="標楷體" panose="03000509000000000000" pitchFamily="65" charset="-120"/>
              </a:rPr>
              <a:t>教官或校安</a:t>
            </a:r>
            <a:r>
              <a:rPr lang="zh-TW" altLang="zh-TW" sz="2200" dirty="0" smtClean="0">
                <a:latin typeface="標楷體" panose="03000509000000000000" pitchFamily="65" charset="-120"/>
                <a:ea typeface="標楷體" panose="03000509000000000000" pitchFamily="65" charset="-120"/>
              </a:rPr>
              <a:t>人員</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pPr algn="ctr"/>
            <a:r>
              <a:rPr lang="zh-TW" altLang="zh-TW" sz="2800" b="1" dirty="0">
                <a:latin typeface="標楷體" panose="03000509000000000000" pitchFamily="65" charset="-120"/>
                <a:ea typeface="標楷體" panose="03000509000000000000" pitchFamily="65" charset="-120"/>
              </a:rPr>
              <a:t>大型</a:t>
            </a:r>
            <a:r>
              <a:rPr lang="zh-TW" altLang="zh-TW" sz="2800" b="1" dirty="0" smtClean="0">
                <a:latin typeface="標楷體" panose="03000509000000000000" pitchFamily="65" charset="-120"/>
                <a:ea typeface="標楷體" panose="03000509000000000000" pitchFamily="65" charset="-120"/>
              </a:rPr>
              <a:t>集會</a:t>
            </a:r>
            <a:endParaRPr lang="en-US" altLang="zh-TW" sz="2800" b="1" dirty="0" smtClean="0">
              <a:latin typeface="標楷體" panose="03000509000000000000" pitchFamily="65" charset="-120"/>
              <a:ea typeface="標楷體" panose="03000509000000000000" pitchFamily="65" charset="-120"/>
            </a:endParaRPr>
          </a:p>
          <a:p>
            <a:r>
              <a:rPr lang="zh-TW" altLang="zh-TW" sz="2200" b="1" dirty="0">
                <a:latin typeface="標楷體" panose="03000509000000000000" pitchFamily="65" charset="-120"/>
                <a:ea typeface="標楷體" panose="03000509000000000000" pitchFamily="65" charset="-120"/>
              </a:rPr>
              <a:t>開學典禮、朝會及講座改以視訊廣播。 </a:t>
            </a:r>
            <a:endParaRPr lang="en-US" altLang="zh-TW" sz="2200" b="1" dirty="0" smtClean="0">
              <a:latin typeface="標楷體" panose="03000509000000000000" pitchFamily="65" charset="-120"/>
              <a:ea typeface="標楷體" panose="03000509000000000000" pitchFamily="65" charset="-120"/>
            </a:endParaRPr>
          </a:p>
          <a:p>
            <a:r>
              <a:rPr lang="en-US" altLang="zh-TW" sz="2200" b="1" dirty="0" smtClean="0">
                <a:latin typeface="標楷體" panose="03000509000000000000" pitchFamily="65" charset="-120"/>
                <a:ea typeface="標楷體" panose="03000509000000000000" pitchFamily="65" charset="-120"/>
              </a:rPr>
              <a:t>1</a:t>
            </a:r>
            <a:r>
              <a:rPr lang="en-US" altLang="zh-TW" sz="2200" b="1" dirty="0">
                <a:latin typeface="標楷體" panose="03000509000000000000" pitchFamily="65" charset="-120"/>
                <a:ea typeface="標楷體" panose="03000509000000000000" pitchFamily="65" charset="-120"/>
              </a:rPr>
              <a:t>.</a:t>
            </a:r>
            <a:r>
              <a:rPr lang="zh-TW" altLang="zh-TW" sz="2200" b="1" dirty="0">
                <a:latin typeface="標楷體" panose="03000509000000000000" pitchFamily="65" charset="-120"/>
                <a:ea typeface="標楷體" panose="03000509000000000000" pitchFamily="65" charset="-120"/>
              </a:rPr>
              <a:t>在教室視訊實施，班級派代表至行政大樓</a:t>
            </a:r>
            <a:r>
              <a:rPr lang="en-US" altLang="zh-TW" sz="2200" b="1" dirty="0">
                <a:latin typeface="標楷體" panose="03000509000000000000" pitchFamily="65" charset="-120"/>
                <a:ea typeface="標楷體" panose="03000509000000000000" pitchFamily="65" charset="-120"/>
              </a:rPr>
              <a:t>3</a:t>
            </a:r>
            <a:r>
              <a:rPr lang="zh-TW" altLang="zh-TW" sz="2200" b="1" dirty="0">
                <a:latin typeface="標楷體" panose="03000509000000000000" pitchFamily="65" charset="-120"/>
                <a:ea typeface="標楷體" panose="03000509000000000000" pitchFamily="65" charset="-120"/>
              </a:rPr>
              <a:t>樓會議室參加。</a:t>
            </a:r>
            <a:endParaRPr lang="zh-TW"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2.</a:t>
            </a:r>
            <a:r>
              <a:rPr lang="zh-TW" altLang="zh-TW" sz="2200" dirty="0">
                <a:latin typeface="標楷體" panose="03000509000000000000" pitchFamily="65" charset="-120"/>
                <a:ea typeface="標楷體" panose="03000509000000000000" pitchFamily="65" charset="-120"/>
              </a:rPr>
              <a:t>教室保持空氣流通。</a:t>
            </a:r>
            <a:endParaRPr lang="zh-TW" altLang="en-US" sz="2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59719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校園</a:t>
            </a:r>
            <a:r>
              <a:rPr lang="zh-TW" altLang="en-US" dirty="0" smtClean="0">
                <a:latin typeface="標楷體" panose="03000509000000000000" pitchFamily="65" charset="-120"/>
                <a:ea typeface="標楷體" panose="03000509000000000000" pitchFamily="65" charset="-120"/>
              </a:rPr>
              <a:t>防疫</a:t>
            </a:r>
            <a:endParaRPr lang="zh-TW" altLang="en-US" dirty="0"/>
          </a:p>
        </p:txBody>
      </p:sp>
      <p:sp>
        <p:nvSpPr>
          <p:cNvPr id="3" name="內容版面配置區 2"/>
          <p:cNvSpPr>
            <a:spLocks noGrp="1"/>
          </p:cNvSpPr>
          <p:nvPr>
            <p:ph idx="1"/>
          </p:nvPr>
        </p:nvSpPr>
        <p:spPr/>
        <p:txBody>
          <a:bodyPr>
            <a:normAutofit fontScale="92500"/>
          </a:bodyPr>
          <a:lstStyle/>
          <a:p>
            <a:pPr marL="0" indent="0" algn="ctr">
              <a:buNone/>
            </a:pPr>
            <a:r>
              <a:rPr lang="zh-TW" altLang="en-US" sz="3000" b="1" dirty="0" smtClean="0">
                <a:latin typeface="標楷體" panose="03000509000000000000" pitchFamily="65" charset="-120"/>
                <a:ea typeface="標楷體" panose="03000509000000000000" pitchFamily="65" charset="-120"/>
              </a:rPr>
              <a:t>校園食品防疫注意事項</a:t>
            </a:r>
            <a:endParaRPr lang="en-US" altLang="zh-TW" sz="3000" b="1"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用餐前務必</a:t>
            </a:r>
            <a:r>
              <a:rPr lang="zh-TW" altLang="en-US" sz="2400" b="1" dirty="0" smtClean="0">
                <a:latin typeface="標楷體" panose="03000509000000000000" pitchFamily="65" charset="-120"/>
                <a:ea typeface="標楷體" panose="03000509000000000000" pitchFamily="65" charset="-120"/>
              </a:rPr>
              <a:t>洗手</a:t>
            </a:r>
            <a:endParaRPr lang="en-US" altLang="zh-TW" sz="2400" b="1"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請各班指派</a:t>
            </a:r>
            <a:r>
              <a:rPr lang="zh-TW" altLang="en-US" sz="2400" b="1" dirty="0">
                <a:latin typeface="標楷體" panose="03000509000000000000" pitchFamily="65" charset="-120"/>
                <a:ea typeface="標楷體" panose="03000509000000000000" pitchFamily="65" charset="-120"/>
              </a:rPr>
              <a:t>固定人員</a:t>
            </a:r>
            <a:r>
              <a:rPr lang="zh-TW" altLang="en-US" sz="2400" dirty="0">
                <a:latin typeface="標楷體" panose="03000509000000000000" pitchFamily="65" charset="-120"/>
                <a:ea typeface="標楷體" panose="03000509000000000000" pitchFamily="65" charset="-120"/>
              </a:rPr>
              <a:t>打菜，打菜</a:t>
            </a:r>
            <a:r>
              <a:rPr lang="zh-TW" altLang="en-US" sz="2400" dirty="0" smtClean="0">
                <a:latin typeface="標楷體" panose="03000509000000000000" pitchFamily="65" charset="-120"/>
                <a:ea typeface="標楷體" panose="03000509000000000000" pitchFamily="65" charset="-120"/>
              </a:rPr>
              <a:t>同學務必配戴口罩，用餐時嚴禁交談及共食，以</a:t>
            </a:r>
            <a:r>
              <a:rPr lang="zh-TW" altLang="en-US" sz="2400" dirty="0">
                <a:latin typeface="標楷體" panose="03000509000000000000" pitchFamily="65" charset="-120"/>
                <a:ea typeface="標楷體" panose="03000509000000000000" pitchFamily="65" charset="-120"/>
              </a:rPr>
              <a:t>避免飛沫與接觸污染，確保供餐之衛生</a:t>
            </a:r>
            <a:r>
              <a:rPr lang="zh-TW" altLang="en-US" sz="2400" dirty="0" smtClean="0">
                <a:latin typeface="標楷體" panose="03000509000000000000" pitchFamily="65" charset="-120"/>
                <a:ea typeface="標楷體" panose="03000509000000000000" pitchFamily="65" charset="-120"/>
              </a:rPr>
              <a:t>安全。</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要求廠商</a:t>
            </a:r>
            <a:r>
              <a:rPr lang="zh-TW" altLang="en-US" sz="2400" dirty="0" smtClean="0">
                <a:latin typeface="標楷體" panose="03000509000000000000" pitchFamily="65" charset="-120"/>
                <a:ea typeface="標楷體" panose="03000509000000000000" pitchFamily="65" charset="-120"/>
              </a:rPr>
              <a:t>監督</a:t>
            </a:r>
            <a:r>
              <a:rPr lang="zh-TW" altLang="en-US" sz="2400" dirty="0">
                <a:latin typeface="標楷體" panose="03000509000000000000" pitchFamily="65" charset="-120"/>
                <a:ea typeface="標楷體" panose="03000509000000000000" pitchFamily="65" charset="-120"/>
              </a:rPr>
              <a:t>廚工每天穿戴好工作服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含圍裙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髪網帽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雨鞋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並配戴口罩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確實洗手消毒後才能開始進行廚務工作。</a:t>
            </a:r>
          </a:p>
          <a:p>
            <a:r>
              <a:rPr lang="zh-TW" altLang="en-US" sz="2400" dirty="0" smtClean="0">
                <a:latin typeface="標楷體" panose="03000509000000000000" pitchFamily="65" charset="-120"/>
                <a:ea typeface="標楷體" panose="03000509000000000000" pitchFamily="65" charset="-120"/>
              </a:rPr>
              <a:t>午餐</a:t>
            </a:r>
            <a:r>
              <a:rPr lang="zh-TW" altLang="en-US" sz="2400" dirty="0">
                <a:latin typeface="標楷體" panose="03000509000000000000" pitchFamily="65" charset="-120"/>
                <a:ea typeface="標楷體" panose="03000509000000000000" pitchFamily="65" charset="-120"/>
              </a:rPr>
              <a:t>執</a:t>
            </a:r>
            <a:r>
              <a:rPr lang="zh-TW" altLang="en-US" sz="2400" dirty="0" smtClean="0">
                <a:latin typeface="標楷體" panose="03000509000000000000" pitchFamily="65" charset="-120"/>
                <a:ea typeface="標楷體" panose="03000509000000000000" pitchFamily="65" charset="-120"/>
              </a:rPr>
              <a:t>秘每日確保供餐廠商環境</a:t>
            </a:r>
            <a:r>
              <a:rPr lang="zh-TW" altLang="en-US" sz="2400" dirty="0">
                <a:latin typeface="標楷體" panose="03000509000000000000" pitchFamily="65" charset="-120"/>
                <a:ea typeface="標楷體" panose="03000509000000000000" pitchFamily="65" charset="-120"/>
              </a:rPr>
              <a:t>整潔及午餐供應品質。</a:t>
            </a:r>
          </a:p>
          <a:p>
            <a:r>
              <a:rPr lang="zh-TW" altLang="en-US" sz="2400" dirty="0" smtClean="0">
                <a:latin typeface="標楷體" panose="03000509000000000000" pitchFamily="65" charset="-120"/>
                <a:ea typeface="標楷體" panose="03000509000000000000" pitchFamily="65" charset="-120"/>
              </a:rPr>
              <a:t>請送餐廠商協助以清潔劑</a:t>
            </a:r>
            <a:r>
              <a:rPr lang="zh-TW" altLang="en-US" sz="2400" dirty="0">
                <a:latin typeface="標楷體" panose="03000509000000000000" pitchFamily="65" charset="-120"/>
                <a:ea typeface="標楷體" panose="03000509000000000000" pitchFamily="65" charset="-120"/>
              </a:rPr>
              <a:t>及漂白水刷洗班級餐車、推車及環境四周。</a:t>
            </a:r>
          </a:p>
          <a:p>
            <a:r>
              <a:rPr lang="zh-TW" altLang="en-US" sz="2400" dirty="0" smtClean="0">
                <a:latin typeface="標楷體" panose="03000509000000000000" pitchFamily="65" charset="-120"/>
                <a:ea typeface="標楷體" panose="03000509000000000000" pitchFamily="65" charset="-120"/>
              </a:rPr>
              <a:t>導師</a:t>
            </a:r>
            <a:r>
              <a:rPr lang="zh-TW" altLang="en-US" sz="2400" dirty="0">
                <a:latin typeface="標楷體" panose="03000509000000000000" pitchFamily="65" charset="-120"/>
                <a:ea typeface="標楷體" panose="03000509000000000000" pitchFamily="65" charset="-120"/>
              </a:rPr>
              <a:t>應教育學生用餐前應正確洗手，配膳及用膳過程避免談話、不嬉戲，禁止共食及分食，以避免交互傳染。</a:t>
            </a:r>
          </a:p>
        </p:txBody>
      </p:sp>
      <p:sp>
        <p:nvSpPr>
          <p:cNvPr id="4" name="文字方塊 3"/>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a:t>
            </a:r>
            <a:r>
              <a:rPr lang="zh-TW" altLang="en-US" dirty="0">
                <a:latin typeface="標楷體" panose="03000509000000000000" pitchFamily="65" charset="-120"/>
                <a:ea typeface="標楷體" panose="03000509000000000000" pitchFamily="65" charset="-120"/>
              </a:rPr>
              <a:t>宣導</a:t>
            </a:r>
            <a:r>
              <a:rPr lang="zh-TW" altLang="en-US" dirty="0" smtClean="0">
                <a:latin typeface="標楷體" panose="03000509000000000000" pitchFamily="65" charset="-120"/>
                <a:ea typeface="標楷體" panose="03000509000000000000" pitchFamily="65" charset="-120"/>
              </a:rPr>
              <a:t>  第</a:t>
            </a:r>
            <a:r>
              <a:rPr lang="en-US" altLang="zh-TW" dirty="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8915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70384" y="241399"/>
            <a:ext cx="7762056"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疫情通報作業</a:t>
            </a:r>
            <a:endParaRPr lang="zh-TW" altLang="en-US" dirty="0">
              <a:latin typeface="標楷體" panose="03000509000000000000" pitchFamily="65" charset="-120"/>
              <a:ea typeface="標楷體" panose="03000509000000000000" pitchFamily="65" charset="-120"/>
            </a:endParaRPr>
          </a:p>
        </p:txBody>
      </p:sp>
      <p:sp>
        <p:nvSpPr>
          <p:cNvPr id="6" name="文字方塊 5"/>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防疫宣導</a:t>
            </a:r>
            <a:r>
              <a:rPr lang="zh-TW" altLang="en-US" dirty="0" smtClean="0">
                <a:latin typeface="標楷體" panose="03000509000000000000" pitchFamily="65" charset="-120"/>
                <a:ea typeface="標楷體" panose="03000509000000000000" pitchFamily="65" charset="-120"/>
              </a:rPr>
              <a:t>  第</a:t>
            </a:r>
            <a:r>
              <a:rPr lang="en-US" altLang="zh-TW" dirty="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
        <p:nvSpPr>
          <p:cNvPr id="3" name="文字方塊 2"/>
          <p:cNvSpPr txBox="1"/>
          <p:nvPr/>
        </p:nvSpPr>
        <p:spPr>
          <a:xfrm>
            <a:off x="0" y="1340768"/>
            <a:ext cx="9144000" cy="4785926"/>
          </a:xfrm>
          <a:prstGeom prst="rect">
            <a:avLst/>
          </a:prstGeom>
          <a:noFill/>
        </p:spPr>
        <p:txBody>
          <a:bodyPr wrap="square" rtlCol="0">
            <a:spAutoFit/>
          </a:bodyPr>
          <a:lstStyle/>
          <a:p>
            <a:pPr marL="536575" lvl="0" indent="-536575">
              <a:lnSpc>
                <a:spcPts val="3000"/>
              </a:lnSpc>
              <a:spcBef>
                <a:spcPts val="1200"/>
              </a:spcBef>
              <a:spcAft>
                <a:spcPts val="600"/>
              </a:spcAft>
            </a:pPr>
            <a:r>
              <a:rPr lang="zh-TW" altLang="zh-TW" sz="2200" b="1" dirty="0">
                <a:latin typeface="標楷體" panose="03000509000000000000" pitchFamily="65" charset="-120"/>
                <a:ea typeface="標楷體" panose="03000509000000000000" pitchFamily="65" charset="-120"/>
              </a:rPr>
              <a:t>疑似</a:t>
            </a:r>
            <a:r>
              <a:rPr lang="zh-TW" altLang="zh-TW" sz="2200" b="1" dirty="0" smtClean="0">
                <a:latin typeface="標楷體" panose="03000509000000000000" pitchFamily="65" charset="-120"/>
                <a:ea typeface="標楷體" panose="03000509000000000000" pitchFamily="65" charset="-120"/>
              </a:rPr>
              <a:t>感染</a:t>
            </a:r>
            <a:endParaRPr lang="en-US" altLang="zh-TW" sz="2200" b="1" dirty="0" smtClean="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dirty="0" smtClean="0">
                <a:latin typeface="標楷體" panose="03000509000000000000" pitchFamily="65" charset="-120"/>
                <a:ea typeface="標楷體" panose="03000509000000000000" pitchFamily="65" charset="-120"/>
              </a:rPr>
              <a:t>如</a:t>
            </a:r>
            <a:r>
              <a:rPr lang="zh-TW" altLang="zh-TW" sz="2200" dirty="0">
                <a:latin typeface="標楷體" panose="03000509000000000000" pitchFamily="65" charset="-120"/>
                <a:ea typeface="標楷體" panose="03000509000000000000" pitchFamily="65" charset="-120"/>
              </a:rPr>
              <a:t>發現疑似感染新型冠狀病毒學生，通報衛生局或撥打</a:t>
            </a:r>
            <a:r>
              <a:rPr lang="en-US" altLang="zh-TW" sz="2200" dirty="0">
                <a:latin typeface="標楷體" panose="03000509000000000000" pitchFamily="65" charset="-120"/>
                <a:ea typeface="標楷體" panose="03000509000000000000" pitchFamily="65" charset="-120"/>
              </a:rPr>
              <a:t>1922</a:t>
            </a:r>
            <a:r>
              <a:rPr lang="zh-TW" altLang="zh-TW" sz="2200" dirty="0">
                <a:latin typeface="標楷體" panose="03000509000000000000" pitchFamily="65" charset="-120"/>
                <a:ea typeface="標楷體" panose="03000509000000000000" pitchFamily="65" charset="-120"/>
              </a:rPr>
              <a:t>轉診</a:t>
            </a:r>
            <a:r>
              <a:rPr lang="zh-TW" altLang="zh-TW"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dirty="0">
                <a:latin typeface="標楷體" panose="03000509000000000000" pitchFamily="65" charset="-120"/>
                <a:ea typeface="標楷體" panose="03000509000000000000" pitchFamily="65" charset="-120"/>
              </a:rPr>
              <a:t>突發群聚</a:t>
            </a:r>
            <a:r>
              <a:rPr lang="zh-TW" altLang="zh-TW" sz="2200" dirty="0">
                <a:latin typeface="標楷體" panose="03000509000000000000" pitchFamily="65" charset="-120"/>
                <a:ea typeface="標楷體" panose="03000509000000000000" pitchFamily="65" charset="-120"/>
              </a:rPr>
              <a:t>疫情，依規定通知當地教育主管機關及會同當地衛生機關處理。 </a:t>
            </a:r>
            <a:endParaRPr lang="en-US" altLang="zh-TW" sz="2200" dirty="0" smtClean="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b="1" dirty="0">
                <a:latin typeface="標楷體" panose="03000509000000000000" pitchFamily="65" charset="-120"/>
                <a:ea typeface="標楷體" panose="03000509000000000000" pitchFamily="65" charset="-120"/>
              </a:rPr>
              <a:t>確診</a:t>
            </a:r>
            <a:r>
              <a:rPr lang="zh-TW" altLang="zh-TW" sz="2200" b="1" dirty="0" smtClean="0">
                <a:latin typeface="標楷體" panose="03000509000000000000" pitchFamily="65" charset="-120"/>
                <a:ea typeface="標楷體" panose="03000509000000000000" pitchFamily="65" charset="-120"/>
              </a:rPr>
              <a:t>個案</a:t>
            </a:r>
            <a:endParaRPr lang="en-US" altLang="zh-TW" sz="2200" b="1" dirty="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dirty="0" smtClean="0">
                <a:latin typeface="標楷體" panose="03000509000000000000" pitchFamily="65" charset="-120"/>
                <a:ea typeface="標楷體" panose="03000509000000000000" pitchFamily="65" charset="-120"/>
              </a:rPr>
              <a:t>確</a:t>
            </a:r>
            <a:r>
              <a:rPr lang="zh-TW" altLang="zh-TW" sz="2200" dirty="0">
                <a:latin typeface="標楷體" panose="03000509000000000000" pitchFamily="65" charset="-120"/>
                <a:ea typeface="標楷體" panose="03000509000000000000" pitchFamily="65" charset="-120"/>
              </a:rPr>
              <a:t>診病例一起上課之同班同學老師、共同參加社團或其他活動之同學</a:t>
            </a:r>
            <a:r>
              <a:rPr lang="zh-TW" altLang="zh-TW" sz="2200" dirty="0" smtClean="0">
                <a:latin typeface="標楷體" panose="03000509000000000000" pitchFamily="65" charset="-120"/>
                <a:ea typeface="標楷體" panose="03000509000000000000" pitchFamily="65" charset="-120"/>
              </a:rPr>
              <a:t>老師</a:t>
            </a:r>
            <a:endParaRPr lang="en-US" altLang="zh-TW" sz="2200" dirty="0" smtClean="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dirty="0" smtClean="0">
                <a:latin typeface="標楷體" panose="03000509000000000000" pitchFamily="65" charset="-120"/>
                <a:ea typeface="標楷體" panose="03000509000000000000" pitchFamily="65" charset="-120"/>
              </a:rPr>
              <a:t>均</a:t>
            </a:r>
            <a:r>
              <a:rPr lang="zh-TW" altLang="zh-TW" sz="2200" dirty="0">
                <a:latin typeface="標楷體" panose="03000509000000000000" pitchFamily="65" charset="-120"/>
                <a:ea typeface="標楷體" panose="03000509000000000000" pitchFamily="65" charset="-120"/>
              </a:rPr>
              <a:t>應列為確</a:t>
            </a:r>
            <a:r>
              <a:rPr lang="zh-TW" altLang="zh-TW" sz="2200" dirty="0" smtClean="0">
                <a:latin typeface="標楷體" panose="03000509000000000000" pitchFamily="65" charset="-120"/>
                <a:ea typeface="標楷體" panose="03000509000000000000" pitchFamily="65" charset="-120"/>
              </a:rPr>
              <a:t>診病例</a:t>
            </a:r>
            <a:r>
              <a:rPr lang="zh-TW" altLang="zh-TW" sz="2200" dirty="0">
                <a:latin typeface="標楷體" panose="03000509000000000000" pitchFamily="65" charset="-120"/>
                <a:ea typeface="標楷體" panose="03000509000000000000" pitchFamily="65" charset="-120"/>
              </a:rPr>
              <a:t>接觸者</a:t>
            </a:r>
            <a:r>
              <a:rPr lang="zh-TW" altLang="zh-TW" sz="2200" dirty="0" smtClean="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衛生單位開立居家隔離通知書，隔離至與確</a:t>
            </a:r>
            <a:r>
              <a:rPr lang="zh-TW" altLang="zh-TW" sz="2200" dirty="0" smtClean="0">
                <a:latin typeface="標楷體" panose="03000509000000000000" pitchFamily="65" charset="-120"/>
                <a:ea typeface="標楷體" panose="03000509000000000000" pitchFamily="65" charset="-120"/>
              </a:rPr>
              <a:t>診</a:t>
            </a:r>
            <a:endParaRPr lang="en-US" altLang="zh-TW" sz="2200" dirty="0" smtClean="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dirty="0" smtClean="0">
                <a:latin typeface="標楷體" panose="03000509000000000000" pitchFamily="65" charset="-120"/>
                <a:ea typeface="標楷體" panose="03000509000000000000" pitchFamily="65" charset="-120"/>
              </a:rPr>
              <a:t>病例</a:t>
            </a:r>
            <a:r>
              <a:rPr lang="zh-TW" altLang="zh-TW" sz="2200" dirty="0">
                <a:latin typeface="標楷體" panose="03000509000000000000" pitchFamily="65" charset="-120"/>
                <a:ea typeface="標楷體" panose="03000509000000000000" pitchFamily="65" charset="-120"/>
              </a:rPr>
              <a:t>最近接觸日後</a:t>
            </a:r>
            <a:r>
              <a:rPr lang="en-US" altLang="zh-TW" sz="2200" dirty="0">
                <a:latin typeface="標楷體" panose="03000509000000000000" pitchFamily="65" charset="-120"/>
                <a:ea typeface="標楷體" panose="03000509000000000000" pitchFamily="65" charset="-120"/>
              </a:rPr>
              <a:t>14</a:t>
            </a:r>
            <a:r>
              <a:rPr lang="zh-TW" altLang="zh-TW" sz="2200" dirty="0">
                <a:latin typeface="標楷體" panose="03000509000000000000" pitchFamily="65" charset="-120"/>
                <a:ea typeface="標楷體" panose="03000509000000000000" pitchFamily="65" charset="-120"/>
              </a:rPr>
              <a:t>天。 </a:t>
            </a:r>
            <a:endParaRPr lang="en-US" altLang="zh-TW" sz="2200" dirty="0" smtClean="0">
              <a:latin typeface="標楷體" panose="03000509000000000000" pitchFamily="65" charset="-120"/>
              <a:ea typeface="標楷體" panose="03000509000000000000" pitchFamily="65" charset="-120"/>
            </a:endParaRPr>
          </a:p>
          <a:p>
            <a:pPr marL="536575" lvl="0" indent="-536575">
              <a:lnSpc>
                <a:spcPts val="3000"/>
              </a:lnSpc>
              <a:spcBef>
                <a:spcPts val="1200"/>
              </a:spcBef>
              <a:spcAft>
                <a:spcPts val="600"/>
              </a:spcAft>
            </a:pPr>
            <a:r>
              <a:rPr lang="zh-TW" altLang="zh-TW" sz="2200" b="1" dirty="0">
                <a:latin typeface="標楷體" panose="03000509000000000000" pitchFamily="65" charset="-120"/>
                <a:ea typeface="標楷體" panose="03000509000000000000" pitchFamily="65" charset="-120"/>
              </a:rPr>
              <a:t>生輔組辦理「教育部校園安全通報網」</a:t>
            </a:r>
            <a:endParaRPr lang="en-US" altLang="zh-TW" sz="2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766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445224"/>
            <a:ext cx="9180512" cy="1502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txBox="1">
            <a:spLocks/>
          </p:cNvSpPr>
          <p:nvPr/>
        </p:nvSpPr>
        <p:spPr>
          <a:xfrm>
            <a:off x="827584" y="260655"/>
            <a:ext cx="7762056"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a:solidFill>
                  <a:prstClr val="black"/>
                </a:solidFill>
                <a:latin typeface="標楷體" pitchFamily="65" charset="-120"/>
                <a:ea typeface="標楷體" pitchFamily="65" charset="-120"/>
              </a:rPr>
              <a:t>疫情停課標準</a:t>
            </a:r>
            <a:endParaRPr lang="zh-TW" altLang="en-US" dirty="0">
              <a:solidFill>
                <a:prstClr val="black"/>
              </a:solidFill>
            </a:endParaRPr>
          </a:p>
        </p:txBody>
      </p:sp>
      <p:sp>
        <p:nvSpPr>
          <p:cNvPr id="4" name="文字方塊 3"/>
          <p:cNvSpPr txBox="1"/>
          <p:nvPr/>
        </p:nvSpPr>
        <p:spPr>
          <a:xfrm>
            <a:off x="0" y="1412776"/>
            <a:ext cx="9144000" cy="3508653"/>
          </a:xfrm>
          <a:prstGeom prst="rect">
            <a:avLst/>
          </a:prstGeom>
          <a:noFill/>
        </p:spPr>
        <p:txBody>
          <a:bodyPr wrap="square" rtlCol="0">
            <a:spAutoFit/>
          </a:bodyPr>
          <a:lstStyle/>
          <a:p>
            <a:pPr marL="536575" indent="-536575" algn="ctr">
              <a:lnSpc>
                <a:spcPts val="3000"/>
              </a:lnSpc>
              <a:spcBef>
                <a:spcPts val="1200"/>
              </a:spcBef>
              <a:spcAft>
                <a:spcPts val="600"/>
              </a:spcAft>
            </a:pPr>
            <a:r>
              <a:rPr lang="zh-TW" altLang="en-US" sz="2400" b="1" kern="100" dirty="0">
                <a:latin typeface="微軟正黑體" panose="020B0604030504040204" pitchFamily="34" charset="-120"/>
                <a:ea typeface="微軟正黑體" panose="020B0604030504040204" pitchFamily="34" charset="-120"/>
              </a:rPr>
              <a:t>確診個案停課</a:t>
            </a:r>
            <a:r>
              <a:rPr lang="zh-TW" altLang="en-US" sz="2400" b="1" kern="100" dirty="0" smtClean="0">
                <a:latin typeface="微軟正黑體" panose="020B0604030504040204" pitchFamily="34" charset="-120"/>
                <a:ea typeface="微軟正黑體" panose="020B0604030504040204" pitchFamily="34" charset="-120"/>
              </a:rPr>
              <a:t>標準</a:t>
            </a:r>
            <a:endParaRPr lang="en-US" altLang="zh-TW" sz="2400" b="1" kern="100" dirty="0" smtClean="0">
              <a:latin typeface="微軟正黑體" panose="020B0604030504040204" pitchFamily="34" charset="-120"/>
              <a:ea typeface="微軟正黑體" panose="020B0604030504040204" pitchFamily="34" charset="-120"/>
            </a:endParaRPr>
          </a:p>
          <a:p>
            <a:r>
              <a:rPr lang="zh-TW" altLang="zh-TW" sz="2400" b="1" dirty="0">
                <a:latin typeface="標楷體" panose="03000509000000000000" pitchFamily="65" charset="-120"/>
                <a:ea typeface="標楷體" panose="03000509000000000000" pitchFamily="65" charset="-120"/>
              </a:rPr>
              <a:t>確診病例一起上課之同班同學老師、共同參加社團或其他活動之同學老師均應列為確診病例接觸者。 </a:t>
            </a:r>
            <a:endParaRPr lang="zh-TW" altLang="zh-TW" sz="2400" dirty="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班有</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位師生列為確定病例，該班停課。 </a:t>
            </a:r>
            <a:endParaRPr lang="zh-TW" altLang="zh-TW" sz="2400" dirty="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校有</a:t>
            </a:r>
            <a:r>
              <a:rPr lang="en-US" altLang="zh-TW" sz="2400" b="1" dirty="0">
                <a:latin typeface="標楷體" panose="03000509000000000000" pitchFamily="65" charset="-120"/>
                <a:ea typeface="標楷體" panose="03000509000000000000" pitchFamily="65" charset="-120"/>
              </a:rPr>
              <a:t>2</a:t>
            </a:r>
            <a:r>
              <a:rPr lang="zh-TW" altLang="zh-TW" sz="2400" b="1" dirty="0">
                <a:latin typeface="標楷體" panose="03000509000000000000" pitchFamily="65" charset="-120"/>
                <a:ea typeface="標楷體" panose="03000509000000000000" pitchFamily="65" charset="-120"/>
              </a:rPr>
              <a:t>位以上師生列為確定病例，該校停課。 </a:t>
            </a:r>
            <a:endParaRPr lang="zh-TW" altLang="zh-TW" sz="2400" dirty="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跑班課程</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班有</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位師生列為確定病例，該師生所修</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授課程均停課。 </a:t>
            </a:r>
            <a:endParaRPr lang="en-US" altLang="zh-TW" sz="2400" b="1" dirty="0" smtClean="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暫停各項大型活動，如班際活動、社團活動、運動會，取消跑班方式授課。 </a:t>
            </a:r>
            <a:endParaRPr lang="en-US" altLang="zh-TW" sz="2400" dirty="0" smtClean="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各縣市、各區或全國之停課，依指揮中心公布為實施依據。</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5" name="文字方塊 14"/>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防疫宣導</a:t>
            </a:r>
            <a:r>
              <a:rPr lang="zh-TW" altLang="en-US" dirty="0" smtClean="0">
                <a:latin typeface="標楷體" panose="03000509000000000000" pitchFamily="65" charset="-120"/>
                <a:ea typeface="標楷體" panose="03000509000000000000" pitchFamily="65" charset="-120"/>
              </a:rPr>
              <a:t>  第</a:t>
            </a:r>
            <a:r>
              <a:rPr lang="en-US" altLang="zh-TW" dirty="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02079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415510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980728"/>
            <a:ext cx="9144000" cy="3785652"/>
          </a:xfrm>
          <a:prstGeom prst="rect">
            <a:avLst/>
          </a:prstGeom>
          <a:noFill/>
        </p:spPr>
        <p:txBody>
          <a:bodyPr wrap="square" rtlCol="0">
            <a:spAutoFit/>
          </a:bodyPr>
          <a:lstStyle/>
          <a:p>
            <a:r>
              <a:rPr lang="zh-TW" altLang="en-US" sz="4800" b="1" dirty="0" smtClean="0">
                <a:latin typeface="標楷體" panose="03000509000000000000" pitchFamily="65" charset="-120"/>
                <a:ea typeface="標楷體" panose="03000509000000000000" pitchFamily="65" charset="-120"/>
              </a:rPr>
              <a:t>防疫工作需仰賴大家配合，才能讓壽山的孩子在健康無虞的環境下學習，共勉之。</a:t>
            </a:r>
            <a:endParaRPr lang="en-US" altLang="zh-TW" sz="4800" b="1" dirty="0" smtClean="0">
              <a:latin typeface="標楷體" panose="03000509000000000000" pitchFamily="65" charset="-120"/>
              <a:ea typeface="標楷體" panose="03000509000000000000" pitchFamily="65" charset="-120"/>
            </a:endParaRPr>
          </a:p>
          <a:p>
            <a:endParaRPr lang="en-US" altLang="zh-TW" sz="4800" b="1" dirty="0">
              <a:latin typeface="標楷體" panose="03000509000000000000" pitchFamily="65" charset="-120"/>
              <a:ea typeface="標楷體" panose="03000509000000000000" pitchFamily="65" charset="-120"/>
            </a:endParaRPr>
          </a:p>
          <a:p>
            <a:pPr algn="r"/>
            <a:r>
              <a:rPr lang="zh-TW" altLang="en-US" sz="4800" b="1" dirty="0" smtClean="0">
                <a:latin typeface="標楷體" panose="03000509000000000000" pitchFamily="65" charset="-120"/>
                <a:ea typeface="標楷體" panose="03000509000000000000" pitchFamily="65" charset="-120"/>
              </a:rPr>
              <a:t>壽山高中 學務處 關心您</a:t>
            </a:r>
            <a:endParaRPr lang="zh-TW" altLang="en-US" sz="4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04843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2941"/>
            <a:ext cx="6516216" cy="7029400"/>
          </a:xfrm>
        </p:spPr>
      </p:pic>
    </p:spTree>
    <p:extLst>
      <p:ext uri="{BB962C8B-B14F-4D97-AF65-F5344CB8AC3E}">
        <p14:creationId xmlns:p14="http://schemas.microsoft.com/office/powerpoint/2010/main" val="122718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p>
            <a:r>
              <a:rPr lang="zh-TW" altLang="en-US" b="1" dirty="0">
                <a:latin typeface="標楷體" panose="03000509000000000000" pitchFamily="65" charset="-120"/>
                <a:ea typeface="標楷體" panose="03000509000000000000" pitchFamily="65" charset="-120"/>
              </a:rPr>
              <a:t>衛生教育</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096" y="1124744"/>
            <a:ext cx="9108504" cy="4525963"/>
          </a:xfrm>
        </p:spPr>
        <p:txBody>
          <a:bodyPr>
            <a:normAutofit/>
          </a:bodyPr>
          <a:lstStyle/>
          <a:p>
            <a:pPr marL="0" indent="0" algn="ctr">
              <a:buNone/>
            </a:pPr>
            <a:r>
              <a:rPr lang="zh-TW" altLang="en-US" b="1" dirty="0" smtClean="0">
                <a:latin typeface="標楷體" panose="03000509000000000000" pitchFamily="65" charset="-120"/>
                <a:ea typeface="標楷體" panose="03000509000000000000" pitchFamily="65" charset="-120"/>
              </a:rPr>
              <a:t>勤洗手、多運動</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zh-TW" dirty="0" smtClean="0">
                <a:latin typeface="標楷體" panose="03000509000000000000" pitchFamily="65" charset="-120"/>
                <a:ea typeface="標楷體" panose="03000509000000000000" pitchFamily="65" charset="-120"/>
              </a:rPr>
              <a:t>餐</a:t>
            </a:r>
            <a:r>
              <a:rPr lang="zh-TW" altLang="zh-TW" dirty="0">
                <a:latin typeface="標楷體" panose="03000509000000000000" pitchFamily="65" charset="-120"/>
                <a:ea typeface="標楷體" panose="03000509000000000000" pitchFamily="65" charset="-120"/>
              </a:rPr>
              <a:t>前、如廁後、進班前、離校前、到家後應即洗手</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zh-TW" b="1" dirty="0">
                <a:latin typeface="標楷體" panose="03000509000000000000" pitchFamily="65" charset="-120"/>
                <a:ea typeface="標楷體" panose="03000509000000000000" pitchFamily="65" charset="-120"/>
              </a:rPr>
              <a:t>呼吸道衛生與咳嗽</a:t>
            </a:r>
            <a:r>
              <a:rPr lang="zh-TW" altLang="zh-TW" b="1" dirty="0" smtClean="0">
                <a:latin typeface="標楷體" panose="03000509000000000000" pitchFamily="65" charset="-120"/>
                <a:ea typeface="標楷體" panose="03000509000000000000" pitchFamily="65" charset="-120"/>
              </a:rPr>
              <a:t>禮節</a:t>
            </a:r>
            <a:r>
              <a:rPr lang="zh-TW" altLang="zh-TW"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zh-TW" dirty="0" smtClean="0">
                <a:latin typeface="標楷體" panose="03000509000000000000" pitchFamily="65" charset="-120"/>
                <a:ea typeface="標楷體" panose="03000509000000000000" pitchFamily="65" charset="-120"/>
              </a:rPr>
              <a:t>打噴嚏</a:t>
            </a:r>
            <a:r>
              <a:rPr lang="zh-TW" altLang="zh-TW" dirty="0">
                <a:latin typeface="標楷體" panose="03000509000000000000" pitchFamily="65" charset="-120"/>
                <a:ea typeface="標楷體" panose="03000509000000000000" pitchFamily="65" charset="-120"/>
              </a:rPr>
              <a:t>、咳嗽掩住口鼻，擤鼻涕後洗手。 </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zh-TW" sz="3000" b="1" dirty="0">
                <a:latin typeface="標楷體" panose="03000509000000000000" pitchFamily="65" charset="-120"/>
                <a:ea typeface="標楷體" panose="03000509000000000000" pitchFamily="65" charset="-120"/>
              </a:rPr>
              <a:t>儘量避免出入人潮擁擠、空氣不流通的公共場所</a:t>
            </a:r>
            <a:r>
              <a:rPr lang="zh-TW" altLang="zh-TW" sz="3000" b="1" dirty="0" smtClean="0">
                <a:latin typeface="標楷體" panose="03000509000000000000" pitchFamily="65" charset="-120"/>
                <a:ea typeface="標楷體" panose="03000509000000000000" pitchFamily="65" charset="-120"/>
              </a:rPr>
              <a:t>等</a:t>
            </a:r>
            <a:endParaRPr lang="en-US" altLang="zh-TW" sz="3000" b="1" dirty="0" smtClean="0">
              <a:latin typeface="標楷體" panose="03000509000000000000" pitchFamily="65" charset="-120"/>
              <a:ea typeface="標楷體" panose="03000509000000000000" pitchFamily="65" charset="-120"/>
            </a:endParaRPr>
          </a:p>
          <a:p>
            <a:pPr marL="0" indent="0">
              <a:buNone/>
            </a:pPr>
            <a:r>
              <a:rPr lang="zh-TW" altLang="zh-TW" dirty="0">
                <a:latin typeface="標楷體" panose="03000509000000000000" pitchFamily="65" charset="-120"/>
                <a:ea typeface="標楷體" panose="03000509000000000000" pitchFamily="65" charset="-120"/>
              </a:rPr>
              <a:t>出入密閉空間戴口罩</a:t>
            </a:r>
            <a:r>
              <a:rPr lang="zh-TW" altLang="zh-TW" dirty="0" smtClean="0">
                <a:latin typeface="標楷體" panose="03000509000000000000" pitchFamily="65" charset="-120"/>
                <a:ea typeface="標楷體" panose="03000509000000000000" pitchFamily="65" charset="-120"/>
              </a:rPr>
              <a:t>。不</a:t>
            </a:r>
            <a:r>
              <a:rPr lang="zh-TW" altLang="zh-TW" dirty="0">
                <a:latin typeface="標楷體" panose="03000509000000000000" pitchFamily="65" charset="-120"/>
                <a:ea typeface="標楷體" panose="03000509000000000000" pitchFamily="65" charset="-120"/>
              </a:rPr>
              <a:t>共飲共食，不握手。 </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5" name="文字方塊 4"/>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a:t>
            </a:r>
            <a:r>
              <a:rPr lang="zh-TW" altLang="en-US" dirty="0">
                <a:latin typeface="標楷體" panose="03000509000000000000" pitchFamily="65" charset="-120"/>
                <a:ea typeface="標楷體" panose="03000509000000000000" pitchFamily="65" charset="-120"/>
              </a:rPr>
              <a:t>宣導</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1230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093296"/>
          </a:xfrm>
        </p:spPr>
      </p:pic>
    </p:spTree>
    <p:extLst>
      <p:ext uri="{BB962C8B-B14F-4D97-AF65-F5344CB8AC3E}">
        <p14:creationId xmlns:p14="http://schemas.microsoft.com/office/powerpoint/2010/main" val="2601740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44624"/>
            <a:ext cx="9073008" cy="6192688"/>
          </a:xfrm>
        </p:spPr>
      </p:pic>
    </p:spTree>
    <p:extLst>
      <p:ext uri="{BB962C8B-B14F-4D97-AF65-F5344CB8AC3E}">
        <p14:creationId xmlns:p14="http://schemas.microsoft.com/office/powerpoint/2010/main" val="225495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144000" cy="6079405"/>
          </a:xfrm>
          <a:prstGeom prst="rect">
            <a:avLst/>
          </a:prstGeom>
        </p:spPr>
      </p:pic>
    </p:spTree>
    <p:extLst>
      <p:ext uri="{BB962C8B-B14F-4D97-AF65-F5344CB8AC3E}">
        <p14:creationId xmlns:p14="http://schemas.microsoft.com/office/powerpoint/2010/main" val="111691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衛生教育</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5496" y="1268760"/>
            <a:ext cx="9108504" cy="4857403"/>
          </a:xfrm>
        </p:spPr>
        <p:txBody>
          <a:bodyPr>
            <a:normAutofit fontScale="77500" lnSpcReduction="20000"/>
          </a:bodyPr>
          <a:lstStyle/>
          <a:p>
            <a:pPr marL="0" indent="0" algn="ctr">
              <a:buNone/>
            </a:pPr>
            <a:r>
              <a:rPr lang="zh-TW" altLang="en-US" b="1" dirty="0" smtClean="0">
                <a:latin typeface="標楷體" panose="03000509000000000000" pitchFamily="65" charset="-120"/>
                <a:ea typeface="標楷體" panose="03000509000000000000" pitchFamily="65" charset="-120"/>
              </a:rPr>
              <a:t>口罩備用</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自行準備口罩</a:t>
            </a:r>
            <a:r>
              <a:rPr lang="zh-TW" altLang="en-US" dirty="0" smtClean="0">
                <a:latin typeface="標楷體" panose="03000509000000000000" pitchFamily="65" charset="-120"/>
                <a:ea typeface="標楷體" panose="03000509000000000000" pitchFamily="65" charset="-120"/>
              </a:rPr>
              <a:t>備用，</a:t>
            </a:r>
            <a:r>
              <a:rPr lang="zh-TW" altLang="zh-TW" dirty="0">
                <a:latin typeface="標楷體" panose="03000509000000000000" pitchFamily="65" charset="-120"/>
                <a:ea typeface="標楷體" panose="03000509000000000000" pitchFamily="65" charset="-120"/>
              </a:rPr>
              <a:t>發燒、咳嗽或呼吸道症狀應戴上口罩。 </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zh-TW" b="1" dirty="0" smtClean="0">
                <a:latin typeface="標楷體" panose="03000509000000000000" pitchFamily="65" charset="-120"/>
                <a:ea typeface="標楷體" panose="03000509000000000000" pitchFamily="65" charset="-120"/>
              </a:rPr>
              <a:t>入</a:t>
            </a:r>
            <a:r>
              <a:rPr lang="zh-TW" altLang="zh-TW" b="1" dirty="0">
                <a:latin typeface="標楷體" panose="03000509000000000000" pitchFamily="65" charset="-120"/>
                <a:ea typeface="標楷體" panose="03000509000000000000" pitchFamily="65" charset="-120"/>
              </a:rPr>
              <a:t>校後臨時身體</a:t>
            </a:r>
            <a:r>
              <a:rPr lang="zh-TW" altLang="zh-TW" b="1" dirty="0" smtClean="0">
                <a:latin typeface="標楷體" panose="03000509000000000000" pitchFamily="65" charset="-120"/>
                <a:ea typeface="標楷體" panose="03000509000000000000" pitchFamily="65" charset="-120"/>
              </a:rPr>
              <a:t>疾患</a:t>
            </a:r>
            <a:endParaRPr lang="en-US" altLang="zh-TW" b="1" dirty="0" smtClean="0">
              <a:latin typeface="標楷體" panose="03000509000000000000" pitchFamily="65" charset="-120"/>
              <a:ea typeface="標楷體" panose="03000509000000000000" pitchFamily="65" charset="-120"/>
            </a:endParaRPr>
          </a:p>
          <a:p>
            <a:pPr marL="0" indent="0" algn="ctr">
              <a:buNone/>
            </a:pPr>
            <a:r>
              <a:rPr lang="zh-TW" altLang="zh-TW" b="1" dirty="0">
                <a:latin typeface="標楷體" panose="03000509000000000000" pitchFamily="65" charset="-120"/>
                <a:ea typeface="標楷體" panose="03000509000000000000" pitchFamily="65" charset="-120"/>
              </a:rPr>
              <a:t>注意自身發燒、咳嗽或非過敏性流鼻水等呼吸道</a:t>
            </a:r>
            <a:r>
              <a:rPr lang="zh-TW" altLang="zh-TW" b="1" dirty="0" smtClean="0">
                <a:latin typeface="標楷體" panose="03000509000000000000" pitchFamily="65" charset="-120"/>
                <a:ea typeface="標楷體" panose="03000509000000000000" pitchFamily="65" charset="-120"/>
              </a:rPr>
              <a:t>症狀 </a:t>
            </a:r>
            <a:endParaRPr lang="en-US" altLang="zh-TW" b="1" dirty="0" smtClean="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1.</a:t>
            </a:r>
            <a:r>
              <a:rPr lang="zh-TW" altLang="zh-TW" b="1" dirty="0">
                <a:latin typeface="標楷體" panose="03000509000000000000" pitchFamily="65" charset="-120"/>
                <a:ea typeface="標楷體" panose="03000509000000000000" pitchFamily="65" charset="-120"/>
              </a:rPr>
              <a:t>有發燒、咳嗽或非過敏性流鼻水等呼吸道症狀，請先至健康中心評估。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請立即戴口罩，評估確認症狀後，健康中心會安置單獨空間或與他人間隔</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公尺以上的地方，以及維持空間通風，並安排專人陪同直到離校</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b="1" dirty="0" smtClean="0">
                <a:latin typeface="標楷體" panose="03000509000000000000" pitchFamily="65" charset="-120"/>
                <a:ea typeface="標楷體" panose="03000509000000000000" pitchFamily="65" charset="-120"/>
              </a:rPr>
              <a:t>臨時身體疾患離校處理</a:t>
            </a:r>
            <a:endParaRPr lang="en-US" altLang="zh-TW" b="1" dirty="0" smtClean="0">
              <a:latin typeface="標楷體" panose="03000509000000000000" pitchFamily="65" charset="-120"/>
              <a:ea typeface="標楷體" panose="03000509000000000000" pitchFamily="65" charset="-120"/>
            </a:endParaRPr>
          </a:p>
          <a:p>
            <a:r>
              <a:rPr lang="en-US" altLang="zh-TW" dirty="0"/>
              <a:t>1.</a:t>
            </a:r>
            <a:r>
              <a:rPr lang="zh-TW" altLang="zh-TW" dirty="0"/>
              <a:t>告知導師</a:t>
            </a:r>
            <a:r>
              <a:rPr lang="en-US" altLang="zh-TW" dirty="0"/>
              <a:t>/</a:t>
            </a:r>
            <a:r>
              <a:rPr lang="zh-TW" altLang="zh-TW" dirty="0"/>
              <a:t>學務處</a:t>
            </a:r>
            <a:r>
              <a:rPr lang="en-US" altLang="zh-TW" dirty="0"/>
              <a:t>/</a:t>
            </a:r>
            <a:r>
              <a:rPr lang="zh-TW" altLang="zh-TW" dirty="0"/>
              <a:t>健康中心。</a:t>
            </a:r>
          </a:p>
          <a:p>
            <a:r>
              <a:rPr lang="en-US" altLang="zh-TW" dirty="0"/>
              <a:t>2.</a:t>
            </a:r>
            <a:r>
              <a:rPr lang="zh-TW" altLang="zh-TW" dirty="0"/>
              <a:t>不列出缺席紀錄。 </a:t>
            </a:r>
          </a:p>
          <a:p>
            <a:r>
              <a:rPr lang="en-US" altLang="zh-TW" dirty="0"/>
              <a:t>3.</a:t>
            </a:r>
            <a:r>
              <a:rPr lang="zh-TW" altLang="zh-TW" dirty="0"/>
              <a:t>不影響成績。 </a:t>
            </a:r>
            <a:r>
              <a:rPr lang="zh-TW" altLang="zh-TW" dirty="0" smtClean="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sp>
        <p:nvSpPr>
          <p:cNvPr id="5" name="文字方塊 4"/>
          <p:cNvSpPr txBox="1"/>
          <p:nvPr/>
        </p:nvSpPr>
        <p:spPr>
          <a:xfrm>
            <a:off x="6300192" y="40109"/>
            <a:ext cx="2843808"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防疫宣導  </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頁</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45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4624"/>
            <a:ext cx="9144000" cy="6156892"/>
          </a:xfrm>
        </p:spPr>
      </p:pic>
    </p:spTree>
    <p:extLst>
      <p:ext uri="{BB962C8B-B14F-4D97-AF65-F5344CB8AC3E}">
        <p14:creationId xmlns:p14="http://schemas.microsoft.com/office/powerpoint/2010/main" val="196619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4624"/>
            <a:ext cx="9144000" cy="6081539"/>
          </a:xfrm>
        </p:spPr>
      </p:pic>
    </p:spTree>
    <p:extLst>
      <p:ext uri="{BB962C8B-B14F-4D97-AF65-F5344CB8AC3E}">
        <p14:creationId xmlns:p14="http://schemas.microsoft.com/office/powerpoint/2010/main" val="388214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1213</Words>
  <Application>Microsoft Office PowerPoint</Application>
  <PresentationFormat>如螢幕大小 (4:3)</PresentationFormat>
  <Paragraphs>94</Paragraphs>
  <Slides>17</Slides>
  <Notes>4</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個人健康管理</vt:lpstr>
      <vt:lpstr>PowerPoint 簡報</vt:lpstr>
      <vt:lpstr>衛生教育</vt:lpstr>
      <vt:lpstr>PowerPoint 簡報</vt:lpstr>
      <vt:lpstr>PowerPoint 簡報</vt:lpstr>
      <vt:lpstr>PowerPoint 簡報</vt:lpstr>
      <vt:lpstr>衛生教育</vt:lpstr>
      <vt:lpstr>PowerPoint 簡報</vt:lpstr>
      <vt:lpstr>PowerPoint 簡報</vt:lpstr>
      <vt:lpstr>PowerPoint 簡報</vt:lpstr>
      <vt:lpstr>PowerPoint 簡報</vt:lpstr>
      <vt:lpstr>PowerPoint 簡報</vt:lpstr>
      <vt:lpstr>校園防疫</vt:lpstr>
      <vt:lpstr>PowerPoint 簡報</vt:lpstr>
      <vt:lpstr>PowerPoint 簡報</vt:lpstr>
      <vt:lpstr>PowerPoint 簡報</vt:lpstr>
      <vt:lpstr>PowerPoint 簡報</vt:lpstr>
    </vt:vector>
  </TitlesOfParts>
  <Company>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dc:creator>
  <cp:lastModifiedBy>user</cp:lastModifiedBy>
  <cp:revision>98</cp:revision>
  <dcterms:created xsi:type="dcterms:W3CDTF">2016-09-13T03:25:59Z</dcterms:created>
  <dcterms:modified xsi:type="dcterms:W3CDTF">2020-02-24T11:32:21Z</dcterms:modified>
</cp:coreProperties>
</file>