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313" r:id="rId3"/>
    <p:sldId id="315" r:id="rId4"/>
    <p:sldId id="283" r:id="rId5"/>
    <p:sldId id="314" r:id="rId6"/>
    <p:sldId id="286" r:id="rId7"/>
    <p:sldId id="316" r:id="rId8"/>
    <p:sldId id="317" r:id="rId9"/>
    <p:sldId id="318" r:id="rId10"/>
    <p:sldId id="319" r:id="rId11"/>
    <p:sldId id="320" r:id="rId12"/>
    <p:sldId id="321" r:id="rId13"/>
    <p:sldId id="322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2360A-EF1A-4EB8-9C1C-DEF324279C18}" type="datetimeFigureOut">
              <a:rPr lang="zh-TW" altLang="en-US" smtClean="0"/>
              <a:t>2017/11/23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F895E-BA04-4250-8D8F-C2F13D06C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7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2BAC7A-5956-4F5F-87F1-1095D5875255}" type="slidenum">
              <a:rPr lang="en-US"/>
              <a:pPr/>
              <a:t>6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55651" y="5078414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278314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EA6ED9-4CCF-42C4-8004-B517844B143D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新細明體" pitchFamily="16" charset="-120"/>
              </a:rPr>
              <a:pPr algn="r">
                <a:lnSpc>
                  <a:spcPct val="92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新細明體" pitchFamily="1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961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121F0E-81F7-432A-8A8C-6A04DCB5C0A4}" type="slidenum">
              <a:rPr lang="en-US"/>
              <a:pPr/>
              <a:t>7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55651" y="5078414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53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EA04B6-9E10-4877-A2A0-5509DE6644D5}" type="slidenum">
              <a:rPr lang="en-US"/>
              <a:pPr/>
              <a:t>8</a:t>
            </a:fld>
            <a:endParaRPr lang="en-US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4278314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97A7A2-E0D7-493D-B80B-EE906235A44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新細明體" pitchFamily="16" charset="-120"/>
              </a:rPr>
              <a:pPr algn="r">
                <a:lnSpc>
                  <a:spcPct val="92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新細明體" pitchFamily="16" charset="-120"/>
            </a:endParaRPr>
          </a:p>
        </p:txBody>
      </p:sp>
      <p:sp>
        <p:nvSpPr>
          <p:cNvPr id="798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61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163740-2451-45F1-8D9D-1C20E67AFAB5}" type="slidenum">
              <a:rPr lang="en-US"/>
              <a:pPr/>
              <a:t>9</a:t>
            </a:fld>
            <a:endParaRPr lang="en-US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4278314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42E4968-AAAB-45B0-8B4F-661C49B7B98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新細明體" pitchFamily="16" charset="-120"/>
              </a:rPr>
              <a:pPr algn="r">
                <a:lnSpc>
                  <a:spcPct val="92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新細明體" pitchFamily="16" charset="-120"/>
            </a:endParaRPr>
          </a:p>
        </p:txBody>
      </p:sp>
      <p:sp>
        <p:nvSpPr>
          <p:cNvPr id="808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48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121F0E-81F7-432A-8A8C-6A04DCB5C0A4}" type="slidenum">
              <a:rPr lang="en-US"/>
              <a:pPr/>
              <a:t>10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55651" y="5078414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30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0D3E28-B6E2-4561-8640-43A16F55890D}" type="slidenum">
              <a:rPr lang="en-US"/>
              <a:pPr/>
              <a:t>11</a:t>
            </a:fld>
            <a:endParaRPr lang="en-US"/>
          </a:p>
        </p:txBody>
      </p:sp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4278314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73BD2AF-A453-4173-92AF-F850947BCE7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新細明體" pitchFamily="16" charset="-120"/>
              </a:rPr>
              <a:pPr algn="r">
                <a:lnSpc>
                  <a:spcPct val="92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新細明體" pitchFamily="16" charset="-120"/>
            </a:endParaRPr>
          </a:p>
        </p:txBody>
      </p:sp>
      <p:sp>
        <p:nvSpPr>
          <p:cNvPr id="1003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03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492A5E-97DD-4DBB-8004-A380552BB792}" type="slidenum">
              <a:rPr lang="en-US"/>
              <a:pPr/>
              <a:t>12</a:t>
            </a:fld>
            <a:endParaRPr 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755651" y="5078414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64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5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1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91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5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6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89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3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52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05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02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4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89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58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4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0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7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8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2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5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4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DEDF7-FC9F-4A40-AED0-AAA12A6122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3449-0A2F-43B4-8CB1-B6E193A3613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EC55-3540-46EB-B1DA-08F1C9CCB68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93F14-5640-472B-BFEA-6776F0346B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8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BDBC329-03C5-42A1-8A2D-C084691A1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" b="2851"/>
          <a:stretch/>
        </p:blipFill>
        <p:spPr>
          <a:xfrm>
            <a:off x="20" y="-1560"/>
            <a:ext cx="12191980" cy="685799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ACD19B6-182C-415E-9B1E-288AF9AF41DC}"/>
              </a:ext>
            </a:extLst>
          </p:cNvPr>
          <p:cNvSpPr txBox="1"/>
          <p:nvPr/>
        </p:nvSpPr>
        <p:spPr>
          <a:xfrm>
            <a:off x="119379" y="205820"/>
            <a:ext cx="1068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第一線服務人員</a:t>
            </a:r>
            <a:r>
              <a:rPr lang="en-US" altLang="zh-TW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機師、空服員、機場運務、地服、線上客服</a:t>
            </a:r>
            <a:r>
              <a:rPr lang="en-US" altLang="zh-TW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AAA9ED5-A58F-4025-A5AC-7CFA2EA52FD0}"/>
              </a:ext>
            </a:extLst>
          </p:cNvPr>
          <p:cNvSpPr/>
          <p:nvPr/>
        </p:nvSpPr>
        <p:spPr>
          <a:xfrm>
            <a:off x="796287" y="730780"/>
            <a:ext cx="10124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</a:t>
            </a:r>
            <a:r>
              <a:rPr lang="en-US" altLang="zh-TW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機師招募、旅館聯繫、外籍組員服制、外站分公司聯繫</a:t>
            </a:r>
            <a:r>
              <a:rPr lang="en-US" altLang="zh-TW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39DE22F0-EC7C-4527-BA69-F57B569F2129}"/>
              </a:ext>
            </a:extLst>
          </p:cNvPr>
          <p:cNvSpPr/>
          <p:nvPr/>
        </p:nvSpPr>
        <p:spPr>
          <a:xfrm>
            <a:off x="2384094" y="1222739"/>
            <a:ext cx="7052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訓練部門</a:t>
            </a:r>
            <a:r>
              <a:rPr lang="en-US" altLang="zh-TW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緊急逃生手冊小組、標準作業部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E5139AC-1242-4E5A-8482-651A1D324F6B}"/>
              </a:ext>
            </a:extLst>
          </p:cNvPr>
          <p:cNvSpPr/>
          <p:nvPr/>
        </p:nvSpPr>
        <p:spPr>
          <a:xfrm>
            <a:off x="5324964" y="1765086"/>
            <a:ext cx="6414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後勤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空廚、機務維修、航機組員派遣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9CE4B3-F30C-43F6-8A35-F373A7142FEA}"/>
              </a:ext>
            </a:extLst>
          </p:cNvPr>
          <p:cNvSpPr/>
          <p:nvPr/>
        </p:nvSpPr>
        <p:spPr>
          <a:xfrm>
            <a:off x="100398" y="1789962"/>
            <a:ext cx="4567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外站分公司、航機規劃</a:t>
            </a:r>
          </a:p>
        </p:txBody>
      </p:sp>
    </p:spTree>
    <p:extLst>
      <p:ext uri="{BB962C8B-B14F-4D97-AF65-F5344CB8AC3E}">
        <p14:creationId xmlns:p14="http://schemas.microsoft.com/office/powerpoint/2010/main" val="41835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67543" y="2044700"/>
            <a:ext cx="9793087" cy="1384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dirty="0">
                <a:solidFill>
                  <a:srgbClr val="575F6D"/>
                </a:solidFill>
                <a:latin typeface="Century Schoolbook" pitchFamily="16" charset="0"/>
                <a:ea typeface="新細明體" pitchFamily="16" charset="-120"/>
              </a:rPr>
              <a:t>Discover  English -Speaking workplace</a:t>
            </a:r>
          </a:p>
          <a:p>
            <a:pPr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000" dirty="0">
              <a:solidFill>
                <a:srgbClr val="575F6D"/>
              </a:solidFill>
              <a:latin typeface="Century Schoolbook" pitchFamily="16" charset="0"/>
              <a:ea typeface="新細明體" pitchFamily="16" charset="-120"/>
            </a:endParaRPr>
          </a:p>
          <a:p>
            <a:pPr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dirty="0">
                <a:solidFill>
                  <a:srgbClr val="575F6D"/>
                </a:solidFill>
                <a:latin typeface="Century Schoolbook" pitchFamily="16" charset="0"/>
                <a:ea typeface="新細明體" pitchFamily="16" charset="-120"/>
              </a:rPr>
              <a:t>Case </a:t>
            </a:r>
            <a:r>
              <a:rPr lang="en-US" sz="3000" dirty="0" smtClean="0">
                <a:solidFill>
                  <a:srgbClr val="575F6D"/>
                </a:solidFill>
                <a:latin typeface="Century Schoolbook" pitchFamily="16" charset="0"/>
                <a:ea typeface="新細明體" pitchFamily="16" charset="-120"/>
              </a:rPr>
              <a:t>II: Citibank Taiwan </a:t>
            </a:r>
          </a:p>
          <a:p>
            <a:pPr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dirty="0" smtClean="0">
                <a:solidFill>
                  <a:srgbClr val="575F6D"/>
                </a:solidFill>
                <a:latin typeface="Century Schoolbook" pitchFamily="16" charset="0"/>
                <a:ea typeface="新細明體" pitchFamily="16" charset="-120"/>
              </a:rPr>
              <a:t>(Financial Service Industry</a:t>
            </a:r>
            <a:r>
              <a:rPr lang="en-US" sz="3000" dirty="0">
                <a:solidFill>
                  <a:srgbClr val="575F6D"/>
                </a:solidFill>
                <a:latin typeface="Century Schoolbook" pitchFamily="16" charset="0"/>
                <a:ea typeface="新細明體" pitchFamily="16" charset="-120"/>
              </a:rPr>
              <a:t>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527381" y="0"/>
            <a:ext cx="307040" cy="6858000"/>
          </a:xfrm>
          <a:prstGeom prst="rect">
            <a:avLst/>
          </a:prstGeom>
          <a:solidFill>
            <a:srgbClr val="FF9900">
              <a:alpha val="7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FFCC0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861792"/>
            <a:ext cx="1727200" cy="1295400"/>
          </a:xfrm>
          <a:prstGeom prst="ellipse">
            <a:avLst/>
          </a:prstGeom>
          <a:solidFill>
            <a:srgbClr val="FF9900"/>
          </a:solidFill>
          <a:ln w="38100" cap="rnd" cmpd="sng" algn="ctr">
            <a:solidFill>
              <a:srgbClr val="FF99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solidFill>
            <a:srgbClr val="FFC0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solidFill>
            <a:srgbClr val="FF9900"/>
          </a:solidFill>
          <a:ln w="12700" cap="rnd" cmpd="sng" algn="ctr">
            <a:solidFill>
              <a:srgbClr val="FF99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solidFill>
            <a:srgbClr val="FFC0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17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09600" y="115888"/>
            <a:ext cx="99568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>
                <a:solidFill>
                  <a:srgbClr val="575F6D"/>
                </a:solidFill>
                <a:latin typeface="Century Schoolbook" pitchFamily="16" charset="0"/>
              </a:rPr>
              <a:t>Citibank Taiwan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0"/>
            <a:ext cx="11989839" cy="7173416"/>
          </a:xfrm>
          <a:prstGeom prst="rect">
            <a:avLst/>
          </a:prstGeom>
          <a:noFill/>
          <a:ln>
            <a:noFill/>
          </a:ln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063751" y="1052513"/>
            <a:ext cx="1151467" cy="576262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>
                <a:solidFill>
                  <a:srgbClr val="002060"/>
                </a:solidFill>
              </a:rPr>
              <a:t>Public Relations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814918" y="1052513"/>
            <a:ext cx="1153583" cy="576262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solidFill>
                  <a:srgbClr val="002060"/>
                </a:solidFill>
              </a:rPr>
              <a:t>Human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dirty="0">
                <a:solidFill>
                  <a:srgbClr val="002060"/>
                </a:solidFill>
              </a:rPr>
              <a:t>Resource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312584" y="1052513"/>
            <a:ext cx="1151467" cy="576262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>
                <a:solidFill>
                  <a:srgbClr val="002060"/>
                </a:solidFill>
              </a:rPr>
              <a:t>Country Marketing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559300" y="1052513"/>
            <a:ext cx="1153584" cy="576262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>
                <a:solidFill>
                  <a:srgbClr val="002060"/>
                </a:solidFill>
              </a:rPr>
              <a:t>Quality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814918" y="1773238"/>
            <a:ext cx="1153583" cy="576262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>
                <a:solidFill>
                  <a:srgbClr val="002060"/>
                </a:solidFill>
              </a:rPr>
              <a:t>O&amp;T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2063751" y="1773238"/>
            <a:ext cx="1151467" cy="576262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>
                <a:solidFill>
                  <a:srgbClr val="002060"/>
                </a:solidFill>
              </a:rPr>
              <a:t>Legal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3312584" y="1773238"/>
            <a:ext cx="1151467" cy="576262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>
                <a:solidFill>
                  <a:srgbClr val="002060"/>
                </a:solidFill>
              </a:rPr>
              <a:t>DM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4559300" y="1773238"/>
            <a:ext cx="1153584" cy="576262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>
                <a:solidFill>
                  <a:srgbClr val="002060"/>
                </a:solidFill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195669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09600" y="115888"/>
            <a:ext cx="99568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>
                <a:solidFill>
                  <a:srgbClr val="575F6D"/>
                </a:solidFill>
                <a:latin typeface="Century Schoolbook" pitchFamily="16" charset="0"/>
              </a:rPr>
              <a:t>Uncover Workplace-Citibank Taiwan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24418" y="825501"/>
            <a:ext cx="8159881" cy="67783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FF9900"/>
                </a:solidFill>
                <a:latin typeface="Century Schoolbook" pitchFamily="16" charset="0"/>
                <a:ea typeface="新細明體" pitchFamily="16" charset="-120"/>
              </a:rPr>
              <a:t>Why do you need to be fluent in English?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dirty="0">
              <a:solidFill>
                <a:srgbClr val="000000"/>
              </a:solidFill>
              <a:latin typeface="Century Schoolbook" pitchFamily="16" charset="0"/>
              <a:ea typeface="新細明體" pitchFamily="16" charset="-120"/>
            </a:endParaRPr>
          </a:p>
          <a:p>
            <a:pPr marL="269875" indent="-269875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Schoolbook" pitchFamily="16" charset="0"/>
              </a:rPr>
              <a:t>International Workplace</a:t>
            </a:r>
          </a:p>
          <a:p>
            <a:pPr marL="269875" indent="-269875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Schoolbook" pitchFamily="16" charset="0"/>
              </a:rPr>
              <a:t> Asia Headquarter in Singapore </a:t>
            </a:r>
          </a:p>
          <a:p>
            <a:pPr marL="269875" indent="-269875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Schoolbook" pitchFamily="16" charset="0"/>
              </a:rPr>
              <a:t>(Regional Training Center/ Meeting &amp; Event)</a:t>
            </a:r>
          </a:p>
          <a:p>
            <a:pPr marL="269875" indent="-269875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Schoolbook" pitchFamily="16" charset="0"/>
              </a:rPr>
              <a:t> Asia Payment/Technology Center in Manila (Philippines)</a:t>
            </a:r>
          </a:p>
          <a:p>
            <a:pPr marL="269875" indent="-269875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Schoolbook" pitchFamily="16" charset="0"/>
              </a:rPr>
              <a:t> Information Security Check in New York </a:t>
            </a:r>
          </a:p>
          <a:p>
            <a:pPr marL="269875" indent="-269875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Schoolbook" pitchFamily="16" charset="0"/>
              </a:rPr>
              <a:t>Your boss maybe from India/HK/AU and he/she do not speak </a:t>
            </a:r>
            <a:r>
              <a:rPr lang="en-US" sz="1600" dirty="0" smtClean="0">
                <a:solidFill>
                  <a:srgbClr val="000000"/>
                </a:solidFill>
                <a:latin typeface="Century Schoolbook" pitchFamily="16" charset="0"/>
              </a:rPr>
              <a:t>Mondrian</a:t>
            </a:r>
          </a:p>
          <a:p>
            <a:pPr marL="269875" indent="-269875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entury Schoolbook" pitchFamily="16" charset="0"/>
              </a:rPr>
              <a:t>International rotation possibility</a:t>
            </a:r>
            <a:endParaRPr lang="en-US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69875" indent="-269875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Schoolbook" pitchFamily="16" charset="0"/>
              </a:rPr>
              <a:t>e-mail in English</a:t>
            </a:r>
          </a:p>
          <a:p>
            <a:pPr marL="269875" indent="-269875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Schoolbook" pitchFamily="16" charset="0"/>
              </a:rPr>
              <a:t>Conference Call in English</a:t>
            </a:r>
          </a:p>
          <a:p>
            <a:pPr marL="269875" indent="-269875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Schoolbook" pitchFamily="16" charset="0"/>
              </a:rPr>
              <a:t>Memorandum in English</a:t>
            </a:r>
          </a:p>
          <a:p>
            <a:pPr marL="269875" indent="-269875" hangingPunct="1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1600" dirty="0">
                <a:solidFill>
                  <a:srgbClr val="000000"/>
                </a:solidFill>
                <a:latin typeface="Century Schoolbook" pitchFamily="16" charset="0"/>
              </a:rPr>
              <a:t>Application System In English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-Event online registration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-Payment system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-Online training/exam system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1" y="3713163"/>
            <a:ext cx="4265084" cy="2982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000">
            <a:off x="8593259" y="1172157"/>
            <a:ext cx="2932957" cy="2598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220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19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19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9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19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19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BDBC329-03C5-42A1-8A2D-C084691A1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" b="2851"/>
          <a:stretch/>
        </p:blipFill>
        <p:spPr>
          <a:xfrm>
            <a:off x="20" y="-1560"/>
            <a:ext cx="12191980" cy="685799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ACD19B6-182C-415E-9B1E-288AF9AF41DC}"/>
              </a:ext>
            </a:extLst>
          </p:cNvPr>
          <p:cNvSpPr txBox="1"/>
          <p:nvPr/>
        </p:nvSpPr>
        <p:spPr>
          <a:xfrm>
            <a:off x="119379" y="205820"/>
            <a:ext cx="1068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第一線服務人員</a:t>
            </a:r>
            <a:r>
              <a:rPr lang="en-US" altLang="zh-TW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機師、空服員、機場運務、地服、線上客服</a:t>
            </a:r>
            <a:r>
              <a:rPr lang="en-US" altLang="zh-TW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AAA9ED5-A58F-4025-A5AC-7CFA2EA52FD0}"/>
              </a:ext>
            </a:extLst>
          </p:cNvPr>
          <p:cNvSpPr/>
          <p:nvPr/>
        </p:nvSpPr>
        <p:spPr>
          <a:xfrm>
            <a:off x="796287" y="730780"/>
            <a:ext cx="10124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</a:t>
            </a:r>
            <a:r>
              <a:rPr lang="en-US" altLang="zh-TW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機師招募、旅館聯繫、外籍組員服制、外站分公司聯繫</a:t>
            </a:r>
            <a:r>
              <a:rPr lang="en-US" altLang="zh-TW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39DE22F0-EC7C-4527-BA69-F57B569F2129}"/>
              </a:ext>
            </a:extLst>
          </p:cNvPr>
          <p:cNvSpPr/>
          <p:nvPr/>
        </p:nvSpPr>
        <p:spPr>
          <a:xfrm>
            <a:off x="2384094" y="1222739"/>
            <a:ext cx="7052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訓練部門</a:t>
            </a:r>
            <a:r>
              <a:rPr lang="en-US" altLang="zh-TW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緊急逃生手冊小組、標準作業部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E5139AC-1242-4E5A-8482-651A1D324F6B}"/>
              </a:ext>
            </a:extLst>
          </p:cNvPr>
          <p:cNvSpPr/>
          <p:nvPr/>
        </p:nvSpPr>
        <p:spPr>
          <a:xfrm>
            <a:off x="5324964" y="1765086"/>
            <a:ext cx="6414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後勤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空廚、機務維修、航機組員派遣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F9CE4B3-F30C-43F6-8A35-F373A7142FEA}"/>
              </a:ext>
            </a:extLst>
          </p:cNvPr>
          <p:cNvSpPr/>
          <p:nvPr/>
        </p:nvSpPr>
        <p:spPr>
          <a:xfrm>
            <a:off x="100398" y="1789962"/>
            <a:ext cx="4567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外站分公司、航機規劃</a:t>
            </a:r>
          </a:p>
        </p:txBody>
      </p:sp>
    </p:spTree>
    <p:extLst>
      <p:ext uri="{BB962C8B-B14F-4D97-AF65-F5344CB8AC3E}">
        <p14:creationId xmlns:p14="http://schemas.microsoft.com/office/powerpoint/2010/main" val="17709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 descr="一張含有 草, 天空, 室外, 地面 的圖片&#10;&#10;產生非常高可信度的描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" y="1021946"/>
            <a:ext cx="3623729" cy="2717797"/>
          </a:xfrm>
          <a:prstGeom prst="rect">
            <a:avLst/>
          </a:prstGeom>
        </p:spPr>
      </p:pic>
      <p:pic>
        <p:nvPicPr>
          <p:cNvPr id="5" name="Picture 4" descr="一張含有 室內, 牆, 桌, 家電用品 的圖片&#10;&#10;產生非常高可信度的描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5729" y="1027636"/>
            <a:ext cx="3433324" cy="2557826"/>
          </a:xfrm>
          <a:prstGeom prst="rect">
            <a:avLst/>
          </a:prstGeom>
        </p:spPr>
      </p:pic>
      <p:cxnSp>
        <p:nvCxnSpPr>
          <p:cNvPr id="82" name="Straight Connector 8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 descr="一張含有 室內, 書, 物品, 架子 的圖片&#10;&#10;描述是以高可信度產生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7566" y="330045"/>
            <a:ext cx="2988233" cy="399763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74078" y="462761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zh-TW" altLang="en-US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新生三個月的訓練</a:t>
            </a:r>
            <a:r>
              <a:rPr lang="en-US" altLang="zh-TW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+</a:t>
            </a:r>
            <a:r>
              <a:rPr lang="zh-TW" altLang="en-US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見習</a:t>
            </a:r>
            <a:endParaRPr lang="en-US" altLang="zh-TW" sz="3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09800" y="5894078"/>
            <a:ext cx="7981673" cy="525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70000"/>
              </a:lnSpc>
              <a:spcBef>
                <a:spcPct val="0"/>
              </a:spcBef>
            </a:pPr>
            <a:r>
              <a:rPr lang="zh-TW" altLang="en-US" sz="3800">
                <a:solidFill>
                  <a:prstClr val="white"/>
                </a:solidFill>
              </a:rPr>
              <a:t>每趟抽問、每季線上測驗、每年複訓</a:t>
            </a:r>
            <a:endParaRPr lang="zh-TW" altLang="en-US" sz="3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6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2EA3F0A-A9A3-4AD1-86B3-A36F9A41A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840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DFD7885-D48F-4BE3-8018-E017F232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3" b="3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7C36FC-DEAA-4DCA-B0AB-7F9357FA40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78C38CD-A630-49FF-8417-6792A2B13F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9DC5EDF-734C-451E-BE3B-3134BB780DEC}"/>
              </a:ext>
            </a:extLst>
          </p:cNvPr>
          <p:cNvSpPr txBox="1"/>
          <p:nvPr/>
        </p:nvSpPr>
        <p:spPr>
          <a:xfrm>
            <a:off x="7483981" y="145762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面對不同國籍旅客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82E332A8-0E5E-4AB1-BA8F-66E54C973D9F}"/>
              </a:ext>
            </a:extLst>
          </p:cNvPr>
          <p:cNvSpPr txBox="1"/>
          <p:nvPr/>
        </p:nvSpPr>
        <p:spPr>
          <a:xfrm>
            <a:off x="1011940" y="424298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與外籍組員一起工作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4FB2DF11-25F3-4A26-9DE1-FBF39F65A353}"/>
              </a:ext>
            </a:extLst>
          </p:cNvPr>
          <p:cNvSpPr txBox="1"/>
          <p:nvPr/>
        </p:nvSpPr>
        <p:spPr>
          <a:xfrm>
            <a:off x="1858681" y="50966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外站生活</a:t>
            </a:r>
          </a:p>
        </p:txBody>
      </p:sp>
    </p:spTree>
    <p:extLst>
      <p:ext uri="{BB962C8B-B14F-4D97-AF65-F5344CB8AC3E}">
        <p14:creationId xmlns:p14="http://schemas.microsoft.com/office/powerpoint/2010/main" val="296363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1C45D48-1309-4573-83E1-2E8BFC0C2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" b="132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8339939" y="3067964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000" b="1" dirty="0">
                <a:latin typeface="+mj-lt"/>
                <a:ea typeface="+mj-ea"/>
                <a:cs typeface="+mj-cs"/>
              </a:rPr>
              <a:t>時間花在哪裡，成就就在哪裡</a:t>
            </a:r>
          </a:p>
        </p:txBody>
      </p:sp>
    </p:spTree>
    <p:extLst>
      <p:ext uri="{BB962C8B-B14F-4D97-AF65-F5344CB8AC3E}">
        <p14:creationId xmlns:p14="http://schemas.microsoft.com/office/powerpoint/2010/main" val="279638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07433" y="-133350"/>
            <a:ext cx="406400" cy="30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7433" y="-133350"/>
            <a:ext cx="406400" cy="30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5" y="692697"/>
            <a:ext cx="3744383" cy="4664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19403" y="791844"/>
            <a:ext cx="4032448" cy="12025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sz="2400" b="1" dirty="0">
                <a:solidFill>
                  <a:schemeClr val="accent1">
                    <a:lumMod val="75000"/>
                  </a:schemeClr>
                </a:solidFill>
              </a:rPr>
              <a:t>學歷：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MSc in Marketing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Stirling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59446" y="2736060"/>
            <a:ext cx="4944533" cy="12025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sz="2400" b="1" dirty="0">
                <a:solidFill>
                  <a:schemeClr val="accent1">
                    <a:lumMod val="75000"/>
                  </a:schemeClr>
                </a:solidFill>
              </a:rPr>
              <a:t>現任：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英美達外師中心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專案管理師</a:t>
            </a:r>
          </a:p>
        </p:txBody>
      </p:sp>
      <p:grpSp>
        <p:nvGrpSpPr>
          <p:cNvPr id="38" name="群組 37"/>
          <p:cNvGrpSpPr/>
          <p:nvPr/>
        </p:nvGrpSpPr>
        <p:grpSpPr>
          <a:xfrm>
            <a:off x="7728182" y="764704"/>
            <a:ext cx="3456516" cy="910122"/>
            <a:chOff x="5796136" y="764704"/>
            <a:chExt cx="2592387" cy="910122"/>
          </a:xfrm>
        </p:grpSpPr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5796136" y="764704"/>
              <a:ext cx="2592387" cy="9101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zh-TW" alt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經歷：</a:t>
              </a:r>
              <a:endParaRPr lang="en-US" altLang="zh-TW" sz="24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indent="-269875" hangingPunct="1">
                <a:lnSpc>
                  <a:spcPct val="100000"/>
                </a:lnSpc>
                <a:spcBef>
                  <a:spcPts val="600"/>
                </a:spcBef>
                <a:buClrTx/>
                <a:tabLst>
                  <a:tab pos="269875" algn="l"/>
                  <a:tab pos="717550" algn="l"/>
                  <a:tab pos="1166813" algn="l"/>
                  <a:tab pos="1616075" algn="l"/>
                  <a:tab pos="2065338" algn="l"/>
                  <a:tab pos="2514600" algn="l"/>
                  <a:tab pos="2963863" algn="l"/>
                  <a:tab pos="3413125" algn="l"/>
                  <a:tab pos="3862388" algn="l"/>
                  <a:tab pos="4311650" algn="l"/>
                  <a:tab pos="4760913" algn="l"/>
                  <a:tab pos="5210175" algn="l"/>
                  <a:tab pos="5659438" algn="l"/>
                  <a:tab pos="6108700" algn="l"/>
                  <a:tab pos="6557963" algn="l"/>
                  <a:tab pos="7007225" algn="l"/>
                  <a:tab pos="7456488" algn="l"/>
                  <a:tab pos="7905750" algn="l"/>
                  <a:tab pos="8355013" algn="l"/>
                  <a:tab pos="8804275" algn="l"/>
                  <a:tab pos="9253538" algn="l"/>
                </a:tabLst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entury Schoolbook" pitchFamily="16" charset="0"/>
                </a:rPr>
                <a:t>    </a:t>
              </a:r>
              <a:r>
                <a:rPr lang="zh-TW" sz="2400" dirty="0" smtClean="0">
                  <a:solidFill>
                    <a:srgbClr val="000000"/>
                  </a:solidFill>
                  <a:latin typeface="Century Schoolbook" pitchFamily="16" charset="0"/>
                </a:rPr>
                <a:t>總統</a:t>
              </a:r>
              <a:r>
                <a:rPr lang="zh-TW" sz="2400" dirty="0">
                  <a:solidFill>
                    <a:srgbClr val="000000"/>
                  </a:solidFill>
                  <a:latin typeface="Century Schoolbook" pitchFamily="16" charset="0"/>
                </a:rPr>
                <a:t>記者會</a:t>
              </a:r>
              <a:endParaRPr lang="en-US" altLang="zh-TW" sz="2400" dirty="0">
                <a:solidFill>
                  <a:srgbClr val="000000"/>
                </a:solidFill>
                <a:latin typeface="Century Schoolbook" pitchFamily="16" charset="0"/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>
              <a:off x="5868144" y="1268760"/>
              <a:ext cx="288032" cy="288032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7632171" y="1772816"/>
            <a:ext cx="3936999" cy="463846"/>
            <a:chOff x="5724128" y="1772816"/>
            <a:chExt cx="2952749" cy="463846"/>
          </a:xfrm>
        </p:grpSpPr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2808733" cy="4638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zh-TW" alt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zh-TW" sz="2400" dirty="0" smtClean="0">
                  <a:solidFill>
                    <a:srgbClr val="000000"/>
                  </a:solidFill>
                </a:rPr>
                <a:t>中</a:t>
              </a:r>
              <a:r>
                <a:rPr lang="zh-TW" altLang="en-US" sz="2400" dirty="0" smtClean="0">
                  <a:solidFill>
                    <a:srgbClr val="000000"/>
                  </a:solidFill>
                </a:rPr>
                <a:t>國</a:t>
              </a:r>
              <a:r>
                <a:rPr lang="zh-TW" sz="2400" dirty="0" smtClean="0">
                  <a:solidFill>
                    <a:srgbClr val="000000"/>
                  </a:solidFill>
                </a:rPr>
                <a:t>時</a:t>
              </a:r>
              <a:r>
                <a:rPr lang="zh-TW" altLang="en-US" sz="2400" dirty="0" smtClean="0">
                  <a:solidFill>
                    <a:srgbClr val="000000"/>
                  </a:solidFill>
                </a:rPr>
                <a:t>報</a:t>
              </a:r>
              <a:r>
                <a:rPr lang="zh-TW" sz="2400" dirty="0" smtClean="0">
                  <a:solidFill>
                    <a:srgbClr val="000000"/>
                  </a:solidFill>
                </a:rPr>
                <a:t>媒體</a:t>
              </a:r>
              <a:r>
                <a:rPr lang="zh-TW" sz="2400" dirty="0">
                  <a:solidFill>
                    <a:srgbClr val="000000"/>
                  </a:solidFill>
                </a:rPr>
                <a:t>集團</a:t>
              </a:r>
            </a:p>
          </p:txBody>
        </p:sp>
        <p:sp>
          <p:nvSpPr>
            <p:cNvPr id="34" name="心形 33"/>
            <p:cNvSpPr/>
            <p:nvPr/>
          </p:nvSpPr>
          <p:spPr>
            <a:xfrm>
              <a:off x="5724128" y="1844824"/>
              <a:ext cx="288032" cy="288032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7344139" y="2492896"/>
            <a:ext cx="4513428" cy="463846"/>
            <a:chOff x="5508104" y="2492896"/>
            <a:chExt cx="3385071" cy="463846"/>
          </a:xfrm>
        </p:grpSpPr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5724128" y="2492896"/>
              <a:ext cx="3169047" cy="4638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zh-TW" sz="2400" dirty="0">
                  <a:solidFill>
                    <a:srgbClr val="000000"/>
                  </a:solidFill>
                </a:rPr>
                <a:t>中國商銀信用卡中心</a:t>
              </a:r>
            </a:p>
          </p:txBody>
        </p:sp>
        <p:sp>
          <p:nvSpPr>
            <p:cNvPr id="35" name="心形 34"/>
            <p:cNvSpPr/>
            <p:nvPr/>
          </p:nvSpPr>
          <p:spPr>
            <a:xfrm>
              <a:off x="5508104" y="2564904"/>
              <a:ext cx="288032" cy="288032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7056107" y="3140968"/>
            <a:ext cx="3361432" cy="463846"/>
            <a:chOff x="5292080" y="3140968"/>
            <a:chExt cx="2521074" cy="463846"/>
          </a:xfrm>
        </p:grpSpPr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5652120" y="3140968"/>
              <a:ext cx="2161034" cy="46384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zh-TW" sz="2400" dirty="0">
                  <a:solidFill>
                    <a:srgbClr val="000000"/>
                  </a:solidFill>
                </a:rPr>
                <a:t>聯太公關</a:t>
              </a:r>
            </a:p>
          </p:txBody>
        </p:sp>
        <p:sp>
          <p:nvSpPr>
            <p:cNvPr id="36" name="心形 35"/>
            <p:cNvSpPr/>
            <p:nvPr/>
          </p:nvSpPr>
          <p:spPr>
            <a:xfrm>
              <a:off x="5292080" y="3212976"/>
              <a:ext cx="288032" cy="288032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768076" y="3789363"/>
            <a:ext cx="5281513" cy="1110177"/>
            <a:chOff x="5076056" y="3789363"/>
            <a:chExt cx="3961135" cy="1110177"/>
          </a:xfrm>
        </p:grpSpPr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5292080" y="3789363"/>
              <a:ext cx="3745111" cy="11101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zh-TW" sz="2400" dirty="0">
                  <a:solidFill>
                    <a:srgbClr val="000000"/>
                  </a:solidFill>
                </a:rPr>
                <a:t>花旗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zh-TW" sz="2400" dirty="0">
                  <a:solidFill>
                    <a:srgbClr val="000000"/>
                  </a:solidFill>
                </a:rPr>
                <a:t>台灣</a:t>
              </a:r>
              <a:r>
                <a:rPr lang="en-US" sz="2400" dirty="0">
                  <a:solidFill>
                    <a:srgbClr val="000000"/>
                  </a:solidFill>
                </a:rPr>
                <a:t>)</a:t>
              </a:r>
              <a:r>
                <a:rPr lang="zh-TW" sz="2400" dirty="0">
                  <a:solidFill>
                    <a:srgbClr val="000000"/>
                  </a:solidFill>
                </a:rPr>
                <a:t>銀行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zh-TW" sz="2400" dirty="0">
                  <a:solidFill>
                    <a:srgbClr val="000000"/>
                  </a:solidFill>
                </a:rPr>
                <a:t>信用卡及信貸業務中心</a:t>
              </a:r>
            </a:p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Sales reward &amp; Recognition Head</a:t>
              </a:r>
            </a:p>
          </p:txBody>
        </p:sp>
        <p:sp>
          <p:nvSpPr>
            <p:cNvPr id="37" name="心形 36"/>
            <p:cNvSpPr/>
            <p:nvPr/>
          </p:nvSpPr>
          <p:spPr>
            <a:xfrm>
              <a:off x="5076056" y="3861048"/>
              <a:ext cx="288032" cy="288032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236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67543" y="2044700"/>
            <a:ext cx="9793087" cy="1384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dirty="0">
                <a:solidFill>
                  <a:srgbClr val="575F6D"/>
                </a:solidFill>
                <a:latin typeface="Century Schoolbook" pitchFamily="16" charset="0"/>
                <a:ea typeface="新細明體" pitchFamily="16" charset="-120"/>
              </a:rPr>
              <a:t>Discover  English -Speaking workplace</a:t>
            </a:r>
          </a:p>
          <a:p>
            <a:pPr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000" dirty="0">
              <a:solidFill>
                <a:srgbClr val="575F6D"/>
              </a:solidFill>
              <a:latin typeface="Century Schoolbook" pitchFamily="16" charset="0"/>
              <a:ea typeface="新細明體" pitchFamily="16" charset="-120"/>
            </a:endParaRPr>
          </a:p>
          <a:p>
            <a:pPr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dirty="0">
                <a:solidFill>
                  <a:srgbClr val="575F6D"/>
                </a:solidFill>
                <a:latin typeface="Century Schoolbook" pitchFamily="16" charset="0"/>
                <a:ea typeface="新細明體" pitchFamily="16" charset="-120"/>
              </a:rPr>
              <a:t>Case I: Teach Taiwan </a:t>
            </a:r>
            <a:endParaRPr lang="en-US" sz="3000" dirty="0" smtClean="0">
              <a:solidFill>
                <a:srgbClr val="575F6D"/>
              </a:solidFill>
              <a:latin typeface="Century Schoolbook" pitchFamily="16" charset="0"/>
              <a:ea typeface="新細明體" pitchFamily="16" charset="-120"/>
            </a:endParaRPr>
          </a:p>
          <a:p>
            <a:pPr hangingPunct="1">
              <a:lnSpc>
                <a:spcPct val="10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dirty="0" smtClean="0">
                <a:solidFill>
                  <a:srgbClr val="575F6D"/>
                </a:solidFill>
                <a:latin typeface="Century Schoolbook" pitchFamily="16" charset="0"/>
                <a:ea typeface="新細明體" pitchFamily="16" charset="-120"/>
              </a:rPr>
              <a:t>(</a:t>
            </a:r>
            <a:r>
              <a:rPr lang="en-US" sz="3000" dirty="0">
                <a:solidFill>
                  <a:srgbClr val="575F6D"/>
                </a:solidFill>
                <a:latin typeface="Century Schoolbook" pitchFamily="16" charset="0"/>
                <a:ea typeface="新細明體" pitchFamily="16" charset="-120"/>
              </a:rPr>
              <a:t>Human Resource Industry)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527381" y="0"/>
            <a:ext cx="307040" cy="6858000"/>
          </a:xfrm>
          <a:prstGeom prst="rect">
            <a:avLst/>
          </a:prstGeom>
          <a:solidFill>
            <a:srgbClr val="FF9900">
              <a:alpha val="7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FFCC00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861792"/>
            <a:ext cx="1727200" cy="1295400"/>
          </a:xfrm>
          <a:prstGeom prst="ellipse">
            <a:avLst/>
          </a:prstGeom>
          <a:solidFill>
            <a:srgbClr val="FF9900"/>
          </a:solidFill>
          <a:ln w="38100" cap="rnd" cmpd="sng" algn="ctr">
            <a:solidFill>
              <a:srgbClr val="FF99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solidFill>
            <a:srgbClr val="FFC0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solidFill>
            <a:srgbClr val="FF9900"/>
          </a:solidFill>
          <a:ln w="12700" cap="rnd" cmpd="sng" algn="ctr">
            <a:solidFill>
              <a:srgbClr val="FF99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solidFill>
            <a:srgbClr val="FFC0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378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09600" y="115888"/>
            <a:ext cx="99568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dirty="0">
                <a:solidFill>
                  <a:srgbClr val="575F6D"/>
                </a:solidFill>
                <a:latin typeface="Century Schoolbook" pitchFamily="16" charset="0"/>
              </a:rPr>
              <a:t>Human Recourse Management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20752" y="6285638"/>
            <a:ext cx="2233602" cy="217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sz="800">
                <a:solidFill>
                  <a:srgbClr val="333333"/>
                </a:solidFill>
                <a:cs typeface="Arial" charset="0"/>
              </a:rPr>
              <a:t>鄭曉明博士在</a:t>
            </a:r>
            <a:r>
              <a:rPr lang="en-GB" sz="800">
                <a:solidFill>
                  <a:srgbClr val="333333"/>
                </a:solidFill>
                <a:cs typeface="Arial" charset="0"/>
              </a:rPr>
              <a:t>《</a:t>
            </a:r>
            <a:r>
              <a:rPr lang="zh-TW" sz="800">
                <a:solidFill>
                  <a:srgbClr val="333333"/>
                </a:solidFill>
                <a:cs typeface="Arial" charset="0"/>
              </a:rPr>
              <a:t>現代企業人力資源管理導論</a:t>
            </a:r>
            <a:r>
              <a:rPr lang="en-GB" sz="800">
                <a:solidFill>
                  <a:srgbClr val="333333"/>
                </a:solidFill>
                <a:cs typeface="Arial" charset="0"/>
              </a:rPr>
              <a:t>》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434" y="901701"/>
            <a:ext cx="10096500" cy="5267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5232400" y="3213101"/>
            <a:ext cx="1727200" cy="720725"/>
          </a:xfrm>
          <a:prstGeom prst="ellipse">
            <a:avLst/>
          </a:prstGeom>
          <a:solidFill>
            <a:srgbClr val="FFC000"/>
          </a:solidFill>
          <a:ln w="9360" cap="sq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b="1">
                <a:solidFill>
                  <a:srgbClr val="262626"/>
                </a:solidFill>
              </a:rPr>
              <a:t>識人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b="1">
                <a:solidFill>
                  <a:srgbClr val="262626"/>
                </a:solidFill>
              </a:rPr>
              <a:t>Perception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07534" y="1700214"/>
            <a:ext cx="2976033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*Recruitment (Agent)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07534" y="3933825"/>
            <a:ext cx="3456517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*Reward &amp; Recognition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208434" y="1628775"/>
            <a:ext cx="326390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*Position/Title/Benefit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303685" y="3860800"/>
            <a:ext cx="3263900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*Professional Training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*On Job Training</a:t>
            </a:r>
          </a:p>
        </p:txBody>
      </p:sp>
    </p:spTree>
    <p:extLst>
      <p:ext uri="{BB962C8B-B14F-4D97-AF65-F5344CB8AC3E}">
        <p14:creationId xmlns:p14="http://schemas.microsoft.com/office/powerpoint/2010/main" val="310103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1" y="115888"/>
            <a:ext cx="152188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927352" y="981075"/>
            <a:ext cx="8640233" cy="2368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 marL="269875" indent="-269875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2000" dirty="0">
                <a:solidFill>
                  <a:srgbClr val="000000"/>
                </a:solidFill>
                <a:latin typeface="Century Schoolbook" pitchFamily="16" charset="0"/>
              </a:rPr>
              <a:t>Professional English Teacher Recruiting Agent</a:t>
            </a:r>
          </a:p>
          <a:p>
            <a:pPr marL="269875" indent="-269875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2000" dirty="0">
                <a:solidFill>
                  <a:srgbClr val="000000"/>
                </a:solidFill>
                <a:latin typeface="Century Schoolbook" pitchFamily="16" charset="0"/>
              </a:rPr>
              <a:t>Focus on Government Project</a:t>
            </a:r>
          </a:p>
          <a:p>
            <a:pPr marL="269875" indent="-269875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Font typeface="Wingdings" charset="2"/>
              <a:buChar char="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r>
              <a:rPr lang="en-US" sz="2000" dirty="0">
                <a:solidFill>
                  <a:srgbClr val="000000"/>
                </a:solidFill>
                <a:latin typeface="Century Schoolbook" pitchFamily="16" charset="0"/>
              </a:rPr>
              <a:t>Free job platform website service </a:t>
            </a:r>
          </a:p>
          <a:p>
            <a:pPr marL="273050" indent="-269875">
              <a:buClrTx/>
              <a:buFontTx/>
              <a:buNone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</a:pPr>
            <a:endParaRPr lang="en-US" sz="2000" dirty="0">
              <a:solidFill>
                <a:srgbClr val="000000"/>
              </a:solidFill>
              <a:latin typeface="Century Schoolbook" pitchFamily="1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5574" y="1556793"/>
            <a:ext cx="8176684" cy="3425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363" y="5013177"/>
            <a:ext cx="4514487" cy="16867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5840" y="5013177"/>
            <a:ext cx="2784243" cy="16932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768" y="5013177"/>
            <a:ext cx="4624872" cy="17200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256368" y="115888"/>
            <a:ext cx="8310033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>
                <a:solidFill>
                  <a:srgbClr val="575F6D"/>
                </a:solidFill>
                <a:latin typeface="Century Schoolbook" pitchFamily="16" charset="0"/>
              </a:rPr>
              <a:t>Teach Taiwan Overlook</a:t>
            </a:r>
          </a:p>
        </p:txBody>
      </p:sp>
    </p:spTree>
    <p:extLst>
      <p:ext uri="{BB962C8B-B14F-4D97-AF65-F5344CB8AC3E}">
        <p14:creationId xmlns:p14="http://schemas.microsoft.com/office/powerpoint/2010/main" val="368592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427</Words>
  <Application>Microsoft Office PowerPoint</Application>
  <PresentationFormat>自訂</PresentationFormat>
  <Paragraphs>96</Paragraphs>
  <Slides>12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Office Theme</vt:lpstr>
      <vt:lpstr>2_Office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PhillisCh</dc:creator>
  <cp:lastModifiedBy>Admin</cp:lastModifiedBy>
  <cp:revision>82</cp:revision>
  <dcterms:created xsi:type="dcterms:W3CDTF">2015-09-25T09:02:48Z</dcterms:created>
  <dcterms:modified xsi:type="dcterms:W3CDTF">2017-11-23T00:14:06Z</dcterms:modified>
</cp:coreProperties>
</file>